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1"/>
  </p:notesMasterIdLst>
  <p:handoutMasterIdLst>
    <p:handoutMasterId r:id="rId22"/>
  </p:handoutMasterIdLst>
  <p:sldIdLst>
    <p:sldId id="256" r:id="rId6"/>
    <p:sldId id="311" r:id="rId7"/>
    <p:sldId id="313" r:id="rId8"/>
    <p:sldId id="316" r:id="rId9"/>
    <p:sldId id="314" r:id="rId10"/>
    <p:sldId id="271" r:id="rId11"/>
    <p:sldId id="315" r:id="rId12"/>
    <p:sldId id="279" r:id="rId13"/>
    <p:sldId id="287" r:id="rId14"/>
    <p:sldId id="288" r:id="rId15"/>
    <p:sldId id="290" r:id="rId16"/>
    <p:sldId id="289" r:id="rId17"/>
    <p:sldId id="309" r:id="rId18"/>
    <p:sldId id="317"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ris, Kevin (FAA)" initials="MK(" lastIdx="5" clrIdx="0">
    <p:extLst>
      <p:ext uri="{19B8F6BF-5375-455C-9EA6-DF929625EA0E}">
        <p15:presenceInfo xmlns:p15="http://schemas.microsoft.com/office/powerpoint/2012/main" userId="S-1-5-21-3215564045-1863808890-1157122868-2000954" providerId="AD"/>
      </p:ext>
    </p:extLst>
  </p:cmAuthor>
  <p:cmAuthor id="2" name="Gullan, Nina CTR (FAA)" initials="GNC(" lastIdx="1" clrIdx="1">
    <p:extLst>
      <p:ext uri="{19B8F6BF-5375-455C-9EA6-DF929625EA0E}">
        <p15:presenceInfo xmlns:p15="http://schemas.microsoft.com/office/powerpoint/2012/main" userId="Gullan, Nina CTR (F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1C4C"/>
    <a:srgbClr val="28568B"/>
    <a:srgbClr val="1298CF"/>
    <a:srgbClr val="1EB1ED"/>
    <a:srgbClr val="1A2857"/>
    <a:srgbClr val="1A375A"/>
    <a:srgbClr val="214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6" autoAdjust="0"/>
    <p:restoredTop sz="54524" autoAdjust="0"/>
  </p:normalViewPr>
  <p:slideViewPr>
    <p:cSldViewPr snapToGrid="0" snapToObjects="1">
      <p:cViewPr varScale="1">
        <p:scale>
          <a:sx n="57" d="100"/>
          <a:sy n="57" d="100"/>
        </p:scale>
        <p:origin x="900" y="72"/>
      </p:cViewPr>
      <p:guideLst/>
    </p:cSldViewPr>
  </p:slideViewPr>
  <p:notesTextViewPr>
    <p:cViewPr>
      <p:scale>
        <a:sx n="1" d="1"/>
        <a:sy n="1" d="1"/>
      </p:scale>
      <p:origin x="0" y="0"/>
    </p:cViewPr>
  </p:notesTextViewPr>
  <p:notesViewPr>
    <p:cSldViewPr snapToGrid="0" snapToObjects="1">
      <p:cViewPr varScale="1">
        <p:scale>
          <a:sx n="83" d="100"/>
          <a:sy n="83" d="100"/>
        </p:scale>
        <p:origin x="313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10C726-F132-4B9D-BBCB-F4B96E151033}" type="datetimeFigureOut">
              <a:rPr lang="en-US" smtClean="0"/>
              <a:t>10/3/2019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2C542B-CD27-431B-933A-937582E82E6F}" type="slidenum">
              <a:rPr lang="en-US" smtClean="0"/>
              <a:t>‹#›</a:t>
            </a:fld>
            <a:endParaRPr lang="en-US"/>
          </a:p>
        </p:txBody>
      </p:sp>
    </p:spTree>
    <p:extLst>
      <p:ext uri="{BB962C8B-B14F-4D97-AF65-F5344CB8AC3E}">
        <p14:creationId xmlns:p14="http://schemas.microsoft.com/office/powerpoint/2010/main" val="2417575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C3E5C-884F-4545-8443-735C33A5D6F1}" type="datetimeFigureOut">
              <a:rPr lang="en-US" smtClean="0"/>
              <a:t>10/3/2019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138E7-C204-D24A-B728-2D94885A79BE}" type="slidenum">
              <a:rPr lang="en-US" smtClean="0"/>
              <a:t>‹#›</a:t>
            </a:fld>
            <a:endParaRPr lang="en-US"/>
          </a:p>
        </p:txBody>
      </p:sp>
    </p:spTree>
    <p:extLst>
      <p:ext uri="{BB962C8B-B14F-4D97-AF65-F5344CB8AC3E}">
        <p14:creationId xmlns:p14="http://schemas.microsoft.com/office/powerpoint/2010/main" val="79709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Introduce yourself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we’re going to talk about Class E airspace. </a:t>
            </a:r>
            <a:r>
              <a:rPr lang="en-US" sz="1200" kern="1200" baseline="0" dirty="0" smtClean="0">
                <a:solidFill>
                  <a:schemeClr val="tx1"/>
                </a:solidFill>
                <a:effectLst/>
                <a:latin typeface="+mn-lt"/>
                <a:ea typeface="+mn-ea"/>
                <a:cs typeface="+mn-cs"/>
              </a:rPr>
              <a:t>This presentation will cover, from a UAS perspective, what Class E airspace is and how you can operate in it.</a:t>
            </a:r>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1</a:t>
            </a:fld>
            <a:endParaRPr lang="en-US"/>
          </a:p>
        </p:txBody>
      </p:sp>
    </p:spTree>
    <p:extLst>
      <p:ext uri="{BB962C8B-B14F-4D97-AF65-F5344CB8AC3E}">
        <p14:creationId xmlns:p14="http://schemas.microsoft.com/office/powerpoint/2010/main" val="223986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 of an Echo 4 airspace extension.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Again</a:t>
            </a:r>
            <a:r>
              <a:rPr lang="en-US" sz="1200" kern="1200" dirty="0">
                <a:solidFill>
                  <a:schemeClr val="tx1"/>
                </a:solidFill>
                <a:effectLst/>
                <a:latin typeface="+mn-lt"/>
                <a:ea typeface="+mn-ea"/>
                <a:cs typeface="+mn-cs"/>
              </a:rPr>
              <a:t>, the green shaded areas represent the Echo 4 area while the red shaded area in this image signifies a Class Delta airport (meaning it has an operating control tower).</a:t>
            </a:r>
          </a:p>
          <a:p>
            <a:r>
              <a:rPr lang="en-US" sz="1200" kern="1200" dirty="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 </a:t>
            </a:r>
            <a:r>
              <a:rPr lang="en-US" sz="1200" kern="1200" dirty="0">
                <a:solidFill>
                  <a:schemeClr val="tx1"/>
                </a:solidFill>
                <a:effectLst/>
                <a:latin typeface="+mn-lt"/>
                <a:ea typeface="+mn-ea"/>
                <a:cs typeface="+mn-cs"/>
              </a:rPr>
              <a:t>the previous example, the key information is the segregating line (this time, a dashed blue line) that segregates Class Delta airspace from the Echo 4 area.</a:t>
            </a:r>
          </a:p>
          <a:p>
            <a:r>
              <a:rPr lang="en-US" sz="1200" kern="1200" dirty="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t>
            </a:r>
            <a:r>
              <a:rPr lang="en-US" sz="1200" kern="1200" dirty="0">
                <a:solidFill>
                  <a:schemeClr val="tx1"/>
                </a:solidFill>
                <a:effectLst/>
                <a:latin typeface="+mn-lt"/>
                <a:ea typeface="+mn-ea"/>
                <a:cs typeface="+mn-cs"/>
              </a:rPr>
              <a:t>mentioned in the previous slide, operations in Echo 4 airspace do NOT require an airspace authorization.</a:t>
            </a:r>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10</a:t>
            </a:fld>
            <a:endParaRPr lang="en-US"/>
          </a:p>
        </p:txBody>
      </p:sp>
    </p:spTree>
    <p:extLst>
      <p:ext uri="{BB962C8B-B14F-4D97-AF65-F5344CB8AC3E}">
        <p14:creationId xmlns:p14="http://schemas.microsoft.com/office/powerpoint/2010/main" val="1998450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an example of an Echo 3 extension. Echo 3 extensions are associated with Class Charlie airspace.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 Echo 4, Echo 3 extensions are segregated from the adjacent airspace. In this case, because the adjacent airspace is Class Charlie, a solid magenta line is used.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like Echo 4, operations in Echo 3 airspace do NOT require an airspace authorization.</a:t>
            </a:r>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11</a:t>
            </a:fld>
            <a:endParaRPr lang="en-US"/>
          </a:p>
        </p:txBody>
      </p:sp>
    </p:spTree>
    <p:extLst>
      <p:ext uri="{BB962C8B-B14F-4D97-AF65-F5344CB8AC3E}">
        <p14:creationId xmlns:p14="http://schemas.microsoft.com/office/powerpoint/2010/main" val="40551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Sometimes, the extensions are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segregated from the Echo 2 area. In this example, you can see that there are no lines (dashed or solid) segregating the airspace.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case, the </a:t>
            </a:r>
            <a:r>
              <a:rPr lang="en-US" sz="1200" i="1" kern="1200" dirty="0" smtClean="0">
                <a:solidFill>
                  <a:schemeClr val="tx1"/>
                </a:solidFill>
                <a:effectLst/>
                <a:latin typeface="+mn-lt"/>
                <a:ea typeface="+mn-ea"/>
                <a:cs typeface="+mn-cs"/>
              </a:rPr>
              <a:t>entire</a:t>
            </a:r>
            <a:r>
              <a:rPr lang="en-US" sz="1200" kern="1200" dirty="0" smtClean="0">
                <a:solidFill>
                  <a:schemeClr val="tx1"/>
                </a:solidFill>
                <a:effectLst/>
                <a:latin typeface="+mn-lt"/>
                <a:ea typeface="+mn-ea"/>
                <a:cs typeface="+mn-cs"/>
              </a:rPr>
              <a:t> area requires an FAA airspace authorization prior to flight. Echo 2 airspace, including Echo 2 extensions require you obtain an ATC authorization through LAANC or </a:t>
            </a:r>
            <a:r>
              <a:rPr lang="en-US" sz="1200" kern="1200" dirty="0" err="1" smtClean="0">
                <a:solidFill>
                  <a:schemeClr val="tx1"/>
                </a:solidFill>
                <a:effectLst/>
                <a:latin typeface="+mn-lt"/>
                <a:ea typeface="+mn-ea"/>
                <a:cs typeface="+mn-cs"/>
              </a:rPr>
              <a:t>DroneZone</a:t>
            </a:r>
            <a:r>
              <a:rPr lang="en-US" sz="1200" kern="1200" dirty="0" smtClean="0">
                <a:solidFill>
                  <a:schemeClr val="tx1"/>
                </a:solidFill>
                <a:effectLst/>
                <a:latin typeface="+mn-lt"/>
                <a:ea typeface="+mn-ea"/>
                <a:cs typeface="+mn-cs"/>
              </a:rPr>
              <a:t> before you fly.</a:t>
            </a:r>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12</a:t>
            </a:fld>
            <a:endParaRPr lang="en-US"/>
          </a:p>
        </p:txBody>
      </p:sp>
    </p:spTree>
    <p:extLst>
      <p:ext uri="{BB962C8B-B14F-4D97-AF65-F5344CB8AC3E}">
        <p14:creationId xmlns:p14="http://schemas.microsoft.com/office/powerpoint/2010/main" val="284317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you’re new to the drone community and find the FAA aeronautical charts confusing, the UAS Facility Maps can also be a great resource for helping you understand when you would need an airspace authorization.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area you would like to operate in requires an airspace authorization, there will be a “grid map” associated with 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these are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pre-approved areas. You must receive an airspace authorization prior to operating in any of the Classes of airspace listed here.</a:t>
            </a:r>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13</a:t>
            </a:fld>
            <a:endParaRPr lang="en-US"/>
          </a:p>
        </p:txBody>
      </p:sp>
    </p:spTree>
    <p:extLst>
      <p:ext uri="{BB962C8B-B14F-4D97-AF65-F5344CB8AC3E}">
        <p14:creationId xmlns:p14="http://schemas.microsoft.com/office/powerpoint/2010/main" val="331737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illustrate how the two airspace depictions match up, I’ve placed the aeronautical chart for Lake Tahoe airport next to the UAS Facility Map for the same area.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example clearly shows that the Echo 2 area (indicated by red shading) has a corresponding “grid map” associated with it, and requires an airspace authorization.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green shaded area is for the Echo 4 extension. We know it’s Echo 4 airspace because it’s segregated from the Echo 2 airspace.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as you know, Echo 4 airspace does not require an airspace authorization and therefore does not have a corresponding “grid map” associated with it.</a:t>
            </a:r>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14</a:t>
            </a:fld>
            <a:endParaRPr lang="en-US"/>
          </a:p>
        </p:txBody>
      </p:sp>
    </p:spTree>
    <p:extLst>
      <p:ext uri="{BB962C8B-B14F-4D97-AF65-F5344CB8AC3E}">
        <p14:creationId xmlns:p14="http://schemas.microsoft.com/office/powerpoint/2010/main" val="412238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you!</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15</a:t>
            </a:fld>
            <a:endParaRPr lang="en-US"/>
          </a:p>
        </p:txBody>
      </p:sp>
    </p:spTree>
    <p:extLst>
      <p:ext uri="{BB962C8B-B14F-4D97-AF65-F5344CB8AC3E}">
        <p14:creationId xmlns:p14="http://schemas.microsoft.com/office/powerpoint/2010/main" val="246914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this may seem</a:t>
            </a:r>
            <a:r>
              <a:rPr lang="en-US" sz="1200" kern="1200" baseline="0" dirty="0" smtClean="0">
                <a:solidFill>
                  <a:schemeClr val="tx1"/>
                </a:solidFill>
                <a:effectLst/>
                <a:latin typeface="+mn-lt"/>
                <a:ea typeface="+mn-ea"/>
                <a:cs typeface="+mn-cs"/>
              </a:rPr>
              <a:t> straight forward, how Class E airspace is designated can be particularly confusing for drone pilots (and manned pilots)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good news!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By the end of this </a:t>
            </a:r>
            <a:r>
              <a:rPr lang="en-US" sz="1200" kern="1200" dirty="0" smtClean="0">
                <a:solidFill>
                  <a:schemeClr val="tx1"/>
                </a:solidFill>
                <a:effectLst/>
                <a:latin typeface="+mn-lt"/>
                <a:ea typeface="+mn-ea"/>
                <a:cs typeface="+mn-cs"/>
              </a:rPr>
              <a:t>presentation, </a:t>
            </a:r>
            <a:r>
              <a:rPr lang="en-US" sz="1200" kern="1200" dirty="0" smtClean="0">
                <a:solidFill>
                  <a:schemeClr val="tx1"/>
                </a:solidFill>
                <a:effectLst/>
                <a:latin typeface="+mn-lt"/>
                <a:ea typeface="+mn-ea"/>
                <a:cs typeface="+mn-cs"/>
              </a:rPr>
              <a:t>you will know what the different types are, how they affect your drone operation, how to spot them on an aeronautical chart, and when you’ll need an FAA authorization to operate within them.</a:t>
            </a:r>
          </a:p>
        </p:txBody>
      </p:sp>
      <p:sp>
        <p:nvSpPr>
          <p:cNvPr id="4" name="Slide Number Placeholder 3"/>
          <p:cNvSpPr>
            <a:spLocks noGrp="1"/>
          </p:cNvSpPr>
          <p:nvPr>
            <p:ph type="sldNum" sz="quarter" idx="10"/>
          </p:nvPr>
        </p:nvSpPr>
        <p:spPr/>
        <p:txBody>
          <a:bodyPr/>
          <a:lstStyle/>
          <a:p>
            <a:fld id="{C72138E7-C204-D24A-B728-2D94885A79BE}" type="slidenum">
              <a:rPr lang="en-US" smtClean="0"/>
              <a:t>2</a:t>
            </a:fld>
            <a:endParaRPr lang="en-US"/>
          </a:p>
        </p:txBody>
      </p:sp>
    </p:spTree>
    <p:extLst>
      <p:ext uri="{BB962C8B-B14F-4D97-AF65-F5344CB8AC3E}">
        <p14:creationId xmlns:p14="http://schemas.microsoft.com/office/powerpoint/2010/main" val="76392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Class Echo airspace generally begins where Class Golf ends which usually varies between 700ft and 1200ft above ground level, or AGL.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Since this Class Echo airspace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associated with an airport surface area, Part 107 operators do NOT require an Air Traffic Control authorization prior to flying in this type of Class Echo.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image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represents </a:t>
            </a:r>
            <a:r>
              <a:rPr lang="en-US" sz="1200" kern="1200" dirty="0" smtClean="0">
                <a:solidFill>
                  <a:schemeClr val="tx1"/>
                </a:solidFill>
                <a:effectLst/>
                <a:latin typeface="+mn-lt"/>
                <a:ea typeface="+mn-ea"/>
                <a:cs typeface="+mn-cs"/>
              </a:rPr>
              <a:t>a profile (or side) view of the Class E airspace. Let’s see how that looks on an FAA aeronautical chart.</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72138E7-C204-D24A-B728-2D94885A79BE}" type="slidenum">
              <a:rPr lang="en-US" smtClean="0"/>
              <a:t>3</a:t>
            </a:fld>
            <a:endParaRPr lang="en-US"/>
          </a:p>
        </p:txBody>
      </p:sp>
    </p:spTree>
    <p:extLst>
      <p:ext uri="{BB962C8B-B14F-4D97-AF65-F5344CB8AC3E}">
        <p14:creationId xmlns:p14="http://schemas.microsoft.com/office/powerpoint/2010/main" val="419115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important to </a:t>
            </a:r>
            <a:r>
              <a:rPr lang="en-US" dirty="0"/>
              <a:t>remember </a:t>
            </a:r>
            <a:r>
              <a:rPr lang="en-US" sz="1200" kern="1200" dirty="0">
                <a:solidFill>
                  <a:schemeClr val="tx1"/>
                </a:solidFill>
                <a:effectLst/>
                <a:latin typeface="+mn-lt"/>
                <a:ea typeface="+mn-ea"/>
                <a:cs typeface="+mn-cs"/>
              </a:rPr>
              <a:t>that Class Echo airspace begins at 1200ft AGL</a:t>
            </a:r>
            <a:r>
              <a:rPr lang="en-US" dirty="0"/>
              <a:t> unless otherwise shown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Class Echo begins at 700ft AGL, it is indicated by a magenta shaded ring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usually surrounding an airport.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you might be wondering why you need to know about Class Echo airspace that starts at 700 or 1200ft when most drone flights are limited to 400ft. </a:t>
            </a:r>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4</a:t>
            </a:fld>
            <a:endParaRPr lang="en-US"/>
          </a:p>
        </p:txBody>
      </p:sp>
    </p:spTree>
    <p:extLst>
      <p:ext uri="{BB962C8B-B14F-4D97-AF65-F5344CB8AC3E}">
        <p14:creationId xmlns:p14="http://schemas.microsoft.com/office/powerpoint/2010/main" val="265471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FAA’s small UAS Rule, Part 107. </a:t>
            </a:r>
            <a:r>
              <a:rPr lang="en-US" sz="1200" kern="1200" dirty="0" smtClean="0">
                <a:solidFill>
                  <a:schemeClr val="tx1"/>
                </a:solidFill>
                <a:effectLst/>
                <a:latin typeface="+mn-lt"/>
                <a:ea typeface="+mn-ea"/>
                <a:cs typeface="+mn-cs"/>
              </a:rPr>
              <a:t>51(b</a:t>
            </a:r>
            <a:r>
              <a:rPr lang="en-US" sz="1200" kern="1200" dirty="0">
                <a:solidFill>
                  <a:schemeClr val="tx1"/>
                </a:solidFill>
                <a:effectLst/>
                <a:latin typeface="+mn-lt"/>
                <a:ea typeface="+mn-ea"/>
                <a:cs typeface="+mn-cs"/>
              </a:rPr>
              <a:t>) allows for drone flights to fly higher than 400ft AGL in certain situations.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are operating within a 400ft radius of a structure, you can fly to the structure’s upper most limit, plus an additional 400ft.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can be beneficial for a variety of UAS missions: for example, inspecting a cell tower.</a:t>
            </a:r>
          </a:p>
          <a:p>
            <a:r>
              <a:rPr lang="en-US" sz="1200" kern="1200" dirty="0">
                <a:solidFill>
                  <a:schemeClr val="tx1"/>
                </a:solidFill>
                <a:effectLst/>
                <a:latin typeface="+mn-lt"/>
                <a:ea typeface="+mn-ea"/>
                <a:cs typeface="+mn-cs"/>
              </a:rPr>
              <a:t> </a:t>
            </a:r>
          </a:p>
          <a:p>
            <a:r>
              <a:rPr lang="en-US" dirty="0"/>
              <a:t>Consider </a:t>
            </a:r>
            <a:r>
              <a:rPr lang="en-US" sz="1200" kern="1200" dirty="0">
                <a:solidFill>
                  <a:schemeClr val="tx1"/>
                </a:solidFill>
                <a:effectLst/>
                <a:latin typeface="+mn-lt"/>
                <a:ea typeface="+mn-ea"/>
                <a:cs typeface="+mn-cs"/>
              </a:rPr>
              <a:t>the example </a:t>
            </a:r>
            <a:r>
              <a:rPr lang="en-US" dirty="0" smtClean="0"/>
              <a:t>structure shown here</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you </a:t>
            </a:r>
            <a:r>
              <a:rPr lang="en-US" dirty="0"/>
              <a:t>could </a:t>
            </a:r>
            <a:r>
              <a:rPr lang="en-US" sz="1200" kern="1200" dirty="0">
                <a:solidFill>
                  <a:schemeClr val="tx1"/>
                </a:solidFill>
                <a:effectLst/>
                <a:latin typeface="+mn-lt"/>
                <a:ea typeface="+mn-ea"/>
                <a:cs typeface="+mn-cs"/>
              </a:rPr>
              <a:t>fly to a maximum altitude of 1,865ft above ground level as long as you </a:t>
            </a:r>
            <a:r>
              <a:rPr lang="en-US" dirty="0"/>
              <a:t>complied </a:t>
            </a:r>
            <a:r>
              <a:rPr lang="en-US" sz="1200" kern="1200" dirty="0">
                <a:solidFill>
                  <a:schemeClr val="tx1"/>
                </a:solidFill>
                <a:effectLst/>
                <a:latin typeface="+mn-lt"/>
                <a:ea typeface="+mn-ea"/>
                <a:cs typeface="+mn-cs"/>
              </a:rPr>
              <a:t>with all other parts of the </a:t>
            </a:r>
            <a:r>
              <a:rPr lang="en-US" dirty="0"/>
              <a:t>small UAS </a:t>
            </a:r>
            <a:r>
              <a:rPr lang="en-US" sz="1200" kern="1200" dirty="0">
                <a:solidFill>
                  <a:schemeClr val="tx1"/>
                </a:solidFill>
                <a:effectLst/>
                <a:latin typeface="+mn-lt"/>
                <a:ea typeface="+mn-ea"/>
                <a:cs typeface="+mn-cs"/>
              </a:rPr>
              <a:t>rule, such as maintaining visual line of sight.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example, flying at 1,865 feet means that you are operating in Class Echo airspace.</a:t>
            </a:r>
            <a:r>
              <a:rPr lang="en-US" dirty="0"/>
              <a:t> </a:t>
            </a:r>
            <a:r>
              <a:rPr lang="en-US" sz="1200" kern="1200" dirty="0">
                <a:solidFill>
                  <a:schemeClr val="tx1"/>
                </a:solidFill>
                <a:effectLst/>
                <a:latin typeface="+mn-lt"/>
                <a:ea typeface="+mn-ea"/>
                <a:cs typeface="+mn-cs"/>
              </a:rPr>
              <a:t>And remember, Class Echo does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require an airspace authorization under Part 107.</a:t>
            </a:r>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5</a:t>
            </a:fld>
            <a:endParaRPr lang="en-US"/>
          </a:p>
        </p:txBody>
      </p:sp>
    </p:spTree>
    <p:extLst>
      <p:ext uri="{BB962C8B-B14F-4D97-AF65-F5344CB8AC3E}">
        <p14:creationId xmlns:p14="http://schemas.microsoft.com/office/powerpoint/2010/main" val="244446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the other type of Class Echo airspace: Surface Class Echo.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type of airspace causes the most confusion</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regulations clearly state </a:t>
            </a:r>
            <a:r>
              <a:rPr lang="en-US" sz="1200" kern="1200" dirty="0" smtClean="0">
                <a:solidFill>
                  <a:schemeClr val="tx1"/>
                </a:solidFill>
                <a:effectLst/>
                <a:latin typeface="+mn-lt"/>
                <a:ea typeface="+mn-ea"/>
                <a:cs typeface="+mn-cs"/>
              </a:rPr>
              <a:t>that operations </a:t>
            </a:r>
            <a:r>
              <a:rPr lang="en-US" sz="1200" kern="1200" dirty="0">
                <a:solidFill>
                  <a:schemeClr val="tx1"/>
                </a:solidFill>
                <a:effectLst/>
                <a:latin typeface="+mn-lt"/>
                <a:ea typeface="+mn-ea"/>
                <a:cs typeface="+mn-cs"/>
              </a:rPr>
              <a:t>within the lateral boundaries of the surface area of Class Echo airspace designated for an airport, require an airspace authorization.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what is Surface Class Echo airspace and how do you know when it’s designated for an airport?</a:t>
            </a:r>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6</a:t>
            </a:fld>
            <a:endParaRPr lang="en-US"/>
          </a:p>
        </p:txBody>
      </p:sp>
    </p:spTree>
    <p:extLst>
      <p:ext uri="{BB962C8B-B14F-4D97-AF65-F5344CB8AC3E}">
        <p14:creationId xmlns:p14="http://schemas.microsoft.com/office/powerpoint/2010/main" val="89550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it’s Class Echo airspace is that extends down to the surface instead of the common 700ft or 1200ft above ground level.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category of airspace exists to add additional protection to arriving and departing aircraft. Because of this, certain portions of Surface Class Echo airspace require authorization prior to flight.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going to talk about 3 types of Surface Class Echo airspace: Echo 4, Echo 3, and Echo 2. Of these, </a:t>
            </a:r>
            <a:r>
              <a:rPr lang="en-US" sz="1200" i="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Echo 2 requires an airspace authorization.</a:t>
            </a:r>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7</a:t>
            </a:fld>
            <a:endParaRPr lang="en-US"/>
          </a:p>
        </p:txBody>
      </p:sp>
    </p:spTree>
    <p:extLst>
      <p:ext uri="{BB962C8B-B14F-4D97-AF65-F5344CB8AC3E}">
        <p14:creationId xmlns:p14="http://schemas.microsoft.com/office/powerpoint/2010/main" val="199057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Through the next few slides, I’ll walk you through the different types of Surface Class Echo and how you can identify which type is in your area.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going to start with Class Echo extensions. These exist to allow manned aircraft to make safe approaches to runways in bad weather.</a:t>
            </a:r>
          </a:p>
          <a:p>
            <a:r>
              <a:rPr lang="en-US" dirty="0"/>
              <a:t> </a:t>
            </a:r>
          </a:p>
          <a:p>
            <a:r>
              <a:rPr lang="en-US" dirty="0"/>
              <a:t>Just remember that while Echo 4 and 3 don’t require ATC authorization, Echo 2, does.</a:t>
            </a:r>
          </a:p>
          <a:p>
            <a:r>
              <a:rPr lang="en-US" dirty="0"/>
              <a:t> </a:t>
            </a:r>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8</a:t>
            </a:fld>
            <a:endParaRPr lang="en-US"/>
          </a:p>
        </p:txBody>
      </p:sp>
    </p:spTree>
    <p:extLst>
      <p:ext uri="{BB962C8B-B14F-4D97-AF65-F5344CB8AC3E}">
        <p14:creationId xmlns:p14="http://schemas.microsoft.com/office/powerpoint/2010/main" val="3589783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Echo 4 airspace is an extension to Class Delta or Surface Class Echo (or Echo 2) airspace. I’ve highlighted green and red areas to help clarify what I’m talking about.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aeronautical chart image shows an Echo 4 extension in the green shaded area.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key to recognizing this as an Echo 4 extension is the magenta dashed line that segregates the green shaded area from the red shaded area.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Echo 4 extensions DO NOT require ATC authorization.</a:t>
            </a:r>
          </a:p>
          <a:p>
            <a:endParaRPr lang="en-US" dirty="0"/>
          </a:p>
        </p:txBody>
      </p:sp>
      <p:sp>
        <p:nvSpPr>
          <p:cNvPr id="4" name="Slide Number Placeholder 3"/>
          <p:cNvSpPr>
            <a:spLocks noGrp="1"/>
          </p:cNvSpPr>
          <p:nvPr>
            <p:ph type="sldNum" sz="quarter" idx="10"/>
          </p:nvPr>
        </p:nvSpPr>
        <p:spPr/>
        <p:txBody>
          <a:bodyPr/>
          <a:lstStyle/>
          <a:p>
            <a:fld id="{C72138E7-C204-D24A-B728-2D94885A79BE}" type="slidenum">
              <a:rPr lang="en-US" smtClean="0"/>
              <a:t>9</a:t>
            </a:fld>
            <a:endParaRPr lang="en-US"/>
          </a:p>
        </p:txBody>
      </p:sp>
    </p:spTree>
    <p:extLst>
      <p:ext uri="{BB962C8B-B14F-4D97-AF65-F5344CB8AC3E}">
        <p14:creationId xmlns:p14="http://schemas.microsoft.com/office/powerpoint/2010/main" val="2788698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rgbClr val="28568B"/>
            </a:gs>
            <a:gs pos="51000">
              <a:srgbClr val="21456E"/>
            </a:gs>
            <a:gs pos="88000">
              <a:srgbClr val="1A2857"/>
            </a:gs>
            <a:gs pos="100000">
              <a:srgbClr val="1A2857"/>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64649"/>
            <a:ext cx="9144000" cy="1270433"/>
          </a:xfrm>
          <a:prstGeom prst="rect">
            <a:avLst/>
          </a:prstGeo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927158"/>
            <a:ext cx="9144000" cy="1655762"/>
          </a:xfrm>
        </p:spPr>
        <p:txBody>
          <a:bodyPr>
            <a:normAutofit/>
          </a:bodyPr>
          <a:lstStyle>
            <a:lvl1pPr marL="0" indent="0" algn="l">
              <a:buNone/>
              <a:defRPr sz="3200">
                <a:solidFill>
                  <a:srgbClr val="00B0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a:stretch>
            <a:fillRect/>
          </a:stretch>
        </p:blipFill>
        <p:spPr>
          <a:xfrm>
            <a:off x="1310501" y="1264548"/>
            <a:ext cx="5123551" cy="130010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7484" y="644976"/>
            <a:ext cx="2900516" cy="1827598"/>
          </a:xfrm>
          <a:prstGeom prst="rect">
            <a:avLst/>
          </a:prstGeom>
        </p:spPr>
      </p:pic>
    </p:spTree>
    <p:extLst>
      <p:ext uri="{BB962C8B-B14F-4D97-AF65-F5344CB8AC3E}">
        <p14:creationId xmlns:p14="http://schemas.microsoft.com/office/powerpoint/2010/main" val="133749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1-Title and Content, Blue Bar">
    <p:spTree>
      <p:nvGrpSpPr>
        <p:cNvPr id="1" name=""/>
        <p:cNvGrpSpPr/>
        <p:nvPr/>
      </p:nvGrpSpPr>
      <p:grpSpPr>
        <a:xfrm>
          <a:off x="0" y="0"/>
          <a:ext cx="0" cy="0"/>
          <a:chOff x="0" y="0"/>
          <a:chExt cx="0" cy="0"/>
        </a:xfrm>
      </p:grpSpPr>
      <p:sp>
        <p:nvSpPr>
          <p:cNvPr id="7" name="Rounded Rectangle 6"/>
          <p:cNvSpPr/>
          <p:nvPr userDrawn="1"/>
        </p:nvSpPr>
        <p:spPr>
          <a:xfrm>
            <a:off x="838200" y="563337"/>
            <a:ext cx="10515600" cy="645659"/>
          </a:xfrm>
          <a:prstGeom prst="roundRect">
            <a:avLst>
              <a:gd name="adj" fmla="val 4909"/>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02682"/>
            <a:ext cx="10515600" cy="645659"/>
          </a:xfr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838200" y="2310493"/>
            <a:ext cx="10515600" cy="386647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1"/>
            </a:lvl1pPr>
          </a:lstStyle>
          <a:p>
            <a:fld id="{FE5C9709-8EE2-534C-B765-B9532E299A6B}" type="datetime1">
              <a:rPr lang="en-US" smtClean="0"/>
              <a:t>10/3/2019</a:t>
            </a:fld>
            <a:endParaRPr lang="en-US"/>
          </a:p>
        </p:txBody>
      </p:sp>
      <p:sp>
        <p:nvSpPr>
          <p:cNvPr id="5" name="Footer Placeholder 4"/>
          <p:cNvSpPr>
            <a:spLocks noGrp="1"/>
          </p:cNvSpPr>
          <p:nvPr>
            <p:ph type="ftr" sz="quarter" idx="11"/>
          </p:nvPr>
        </p:nvSpPr>
        <p:spPr/>
        <p:txBody>
          <a:bodyPr/>
          <a:lstStyle>
            <a:lvl1pPr>
              <a:defRPr b="1"/>
            </a:lvl1pPr>
          </a:lstStyle>
          <a:p>
            <a:r>
              <a:rPr lang="en-US"/>
              <a:t>WWW.FAA.GOV/UAS</a:t>
            </a:r>
            <a:endParaRPr lang="en-US" dirty="0"/>
          </a:p>
        </p:txBody>
      </p:sp>
      <p:sp>
        <p:nvSpPr>
          <p:cNvPr id="6" name="Slide Number Placeholder 5"/>
          <p:cNvSpPr>
            <a:spLocks noGrp="1"/>
          </p:cNvSpPr>
          <p:nvPr>
            <p:ph type="sldNum" sz="quarter" idx="12"/>
          </p:nvPr>
        </p:nvSpPr>
        <p:spPr/>
        <p:txBody>
          <a:bodyPr/>
          <a:lstStyle>
            <a:lvl1pPr>
              <a:defRPr b="1"/>
            </a:lvl1pPr>
          </a:lstStyle>
          <a:p>
            <a:fld id="{D09944C9-9ED5-FE44-93FD-3A47AE452F57}" type="slidenum">
              <a:rPr lang="en-US" smtClean="0"/>
              <a:pPr/>
              <a:t>‹#›</a:t>
            </a:fld>
            <a:endParaRPr lang="en-US"/>
          </a:p>
        </p:txBody>
      </p:sp>
      <p:pic>
        <p:nvPicPr>
          <p:cNvPr id="9" name="Picture 8">
            <a:extLst>
              <a:ext uri="{FF2B5EF4-FFF2-40B4-BE49-F238E27FC236}">
                <a16:creationId xmlns:a16="http://schemas.microsoft.com/office/drawing/2014/main" id="{8B12E8C4-5FF1-DB44-85B7-58B882031A69}"/>
              </a:ext>
            </a:extLst>
          </p:cNvPr>
          <p:cNvPicPr>
            <a:picLocks noChangeAspect="1"/>
          </p:cNvPicPr>
          <p:nvPr userDrawn="1"/>
        </p:nvPicPr>
        <p:blipFill>
          <a:blip r:embed="rId2"/>
          <a:stretch>
            <a:fillRect/>
          </a:stretch>
        </p:blipFill>
        <p:spPr>
          <a:xfrm>
            <a:off x="6972475" y="629734"/>
            <a:ext cx="2013583" cy="51094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0515" y="563338"/>
            <a:ext cx="987786" cy="622398"/>
          </a:xfrm>
          <a:prstGeom prst="rect">
            <a:avLst/>
          </a:prstGeom>
        </p:spPr>
      </p:pic>
    </p:spTree>
    <p:extLst>
      <p:ext uri="{BB962C8B-B14F-4D97-AF65-F5344CB8AC3E}">
        <p14:creationId xmlns:p14="http://schemas.microsoft.com/office/powerpoint/2010/main" val="213547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Title and Content, Blue Bar">
    <p:spTree>
      <p:nvGrpSpPr>
        <p:cNvPr id="1" name=""/>
        <p:cNvGrpSpPr/>
        <p:nvPr/>
      </p:nvGrpSpPr>
      <p:grpSpPr>
        <a:xfrm>
          <a:off x="0" y="0"/>
          <a:ext cx="0" cy="0"/>
          <a:chOff x="0" y="0"/>
          <a:chExt cx="0" cy="0"/>
        </a:xfrm>
      </p:grpSpPr>
      <p:sp>
        <p:nvSpPr>
          <p:cNvPr id="7" name="Rounded Rectangle 6"/>
          <p:cNvSpPr/>
          <p:nvPr userDrawn="1"/>
        </p:nvSpPr>
        <p:spPr>
          <a:xfrm>
            <a:off x="838200" y="563337"/>
            <a:ext cx="10515600" cy="645659"/>
          </a:xfrm>
          <a:prstGeom prst="roundRect">
            <a:avLst>
              <a:gd name="adj" fmla="val 4909"/>
            </a:avLst>
          </a:prstGeom>
          <a:solidFill>
            <a:srgbClr val="1A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20054" y="1371600"/>
            <a:ext cx="6095970" cy="4916434"/>
          </a:xfrm>
        </p:spPr>
        <p:txBody>
          <a:bodyPr>
            <a:noAutofit/>
          </a:bodyPr>
          <a:lstStyle>
            <a:lvl1pPr marL="0" indent="0">
              <a:buNone/>
              <a:defRPr sz="3200"/>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1"/>
            </a:lvl1pPr>
          </a:lstStyle>
          <a:p>
            <a:fld id="{FE5C9709-8EE2-534C-B765-B9532E299A6B}" type="datetime1">
              <a:rPr lang="en-US" smtClean="0"/>
              <a:t>10/3/2019</a:t>
            </a:fld>
            <a:endParaRPr lang="en-US"/>
          </a:p>
        </p:txBody>
      </p:sp>
      <p:sp>
        <p:nvSpPr>
          <p:cNvPr id="5" name="Footer Placeholder 4"/>
          <p:cNvSpPr>
            <a:spLocks noGrp="1"/>
          </p:cNvSpPr>
          <p:nvPr>
            <p:ph type="ftr" sz="quarter" idx="11"/>
          </p:nvPr>
        </p:nvSpPr>
        <p:spPr/>
        <p:txBody>
          <a:bodyPr/>
          <a:lstStyle>
            <a:lvl1pPr>
              <a:defRPr b="1"/>
            </a:lvl1pPr>
          </a:lstStyle>
          <a:p>
            <a:r>
              <a:rPr lang="en-US"/>
              <a:t>WWW.FAA.GOV/UAS</a:t>
            </a:r>
            <a:endParaRPr lang="en-US" dirty="0"/>
          </a:p>
        </p:txBody>
      </p:sp>
      <p:sp>
        <p:nvSpPr>
          <p:cNvPr id="6" name="Slide Number Placeholder 5"/>
          <p:cNvSpPr>
            <a:spLocks noGrp="1"/>
          </p:cNvSpPr>
          <p:nvPr>
            <p:ph type="sldNum" sz="quarter" idx="12"/>
          </p:nvPr>
        </p:nvSpPr>
        <p:spPr/>
        <p:txBody>
          <a:bodyPr/>
          <a:lstStyle>
            <a:lvl1pPr>
              <a:defRPr b="1"/>
            </a:lvl1pPr>
          </a:lstStyle>
          <a:p>
            <a:fld id="{D09944C9-9ED5-FE44-93FD-3A47AE452F57}" type="slidenum">
              <a:rPr lang="en-US" smtClean="0"/>
              <a:pPr/>
              <a:t>‹#›</a:t>
            </a:fld>
            <a:endParaRPr lang="en-US"/>
          </a:p>
        </p:txBody>
      </p:sp>
      <p:pic>
        <p:nvPicPr>
          <p:cNvPr id="9" name="Picture 8">
            <a:extLst>
              <a:ext uri="{FF2B5EF4-FFF2-40B4-BE49-F238E27FC236}">
                <a16:creationId xmlns:a16="http://schemas.microsoft.com/office/drawing/2014/main" id="{8B12E8C4-5FF1-DB44-85B7-58B882031A69}"/>
              </a:ext>
            </a:extLst>
          </p:cNvPr>
          <p:cNvPicPr>
            <a:picLocks noChangeAspect="1"/>
          </p:cNvPicPr>
          <p:nvPr userDrawn="1"/>
        </p:nvPicPr>
        <p:blipFill>
          <a:blip r:embed="rId2"/>
          <a:stretch>
            <a:fillRect/>
          </a:stretch>
        </p:blipFill>
        <p:spPr>
          <a:xfrm>
            <a:off x="6972475" y="629734"/>
            <a:ext cx="2013583" cy="510946"/>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0515" y="563338"/>
            <a:ext cx="987786" cy="622398"/>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778750"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4589463"/>
            <a:ext cx="77787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3F81B-E743-D345-A461-CD774B1A1C28}" type="datetime1">
              <a:rPr lang="en-US" smtClean="0"/>
              <a:t>10/3/2019</a:t>
            </a:fld>
            <a:endParaRPr lang="en-US"/>
          </a:p>
        </p:txBody>
      </p:sp>
      <p:sp>
        <p:nvSpPr>
          <p:cNvPr id="5" name="Footer Placeholder 4"/>
          <p:cNvSpPr>
            <a:spLocks noGrp="1"/>
          </p:cNvSpPr>
          <p:nvPr>
            <p:ph type="ftr" sz="quarter" idx="11"/>
          </p:nvPr>
        </p:nvSpPr>
        <p:spPr/>
        <p:txBody>
          <a:bodyPr/>
          <a:lstStyle/>
          <a:p>
            <a:r>
              <a:rPr lang="en-US"/>
              <a:t>WWW.FAA.GOV/UAS</a:t>
            </a:r>
          </a:p>
        </p:txBody>
      </p:sp>
      <p:sp>
        <p:nvSpPr>
          <p:cNvPr id="6" name="Slide Number Placeholder 5"/>
          <p:cNvSpPr>
            <a:spLocks noGrp="1"/>
          </p:cNvSpPr>
          <p:nvPr>
            <p:ph type="sldNum" sz="quarter" idx="12"/>
          </p:nvPr>
        </p:nvSpPr>
        <p:spPr/>
        <p:txBody>
          <a:bodyPr/>
          <a:lstStyle/>
          <a:p>
            <a:fld id="{D09944C9-9ED5-FE44-93FD-3A47AE452F57}" type="slidenum">
              <a:rPr lang="en-US" smtClean="0"/>
              <a:t>‹#›</a:t>
            </a:fld>
            <a:endParaRPr lang="en-US"/>
          </a:p>
        </p:txBody>
      </p:sp>
      <p:pic>
        <p:nvPicPr>
          <p:cNvPr id="8" name="Picture 7">
            <a:extLst>
              <a:ext uri="{FF2B5EF4-FFF2-40B4-BE49-F238E27FC236}">
                <a16:creationId xmlns:a16="http://schemas.microsoft.com/office/drawing/2014/main" id="{F77A36DB-3E86-7B49-98BB-257D2CE66C1B}"/>
              </a:ext>
            </a:extLst>
          </p:cNvPr>
          <p:cNvPicPr>
            <a:picLocks noChangeAspect="1"/>
          </p:cNvPicPr>
          <p:nvPr userDrawn="1"/>
        </p:nvPicPr>
        <p:blipFill>
          <a:blip r:embed="rId2"/>
          <a:stretch>
            <a:fillRect/>
          </a:stretch>
        </p:blipFill>
        <p:spPr>
          <a:xfrm>
            <a:off x="8887676" y="1648220"/>
            <a:ext cx="2279858" cy="578514"/>
          </a:xfrm>
          <a:prstGeom prst="rect">
            <a:avLst/>
          </a:prstGeom>
        </p:spPr>
      </p:pic>
    </p:spTree>
    <p:extLst>
      <p:ext uri="{BB962C8B-B14F-4D97-AF65-F5344CB8AC3E}">
        <p14:creationId xmlns:p14="http://schemas.microsoft.com/office/powerpoint/2010/main" val="11345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29"/>
            <a:ext cx="7772400" cy="64565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3957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0960" y="1825625"/>
            <a:ext cx="396240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94ECDD6-68C9-ED4C-9143-B193CDD868DE}" type="datetime1">
              <a:rPr lang="en-US" smtClean="0"/>
              <a:t>10/3/2019</a:t>
            </a:fld>
            <a:endParaRPr lang="en-US"/>
          </a:p>
        </p:txBody>
      </p:sp>
      <p:sp>
        <p:nvSpPr>
          <p:cNvPr id="6" name="Footer Placeholder 5"/>
          <p:cNvSpPr>
            <a:spLocks noGrp="1"/>
          </p:cNvSpPr>
          <p:nvPr>
            <p:ph type="ftr" sz="quarter" idx="11"/>
          </p:nvPr>
        </p:nvSpPr>
        <p:spPr/>
        <p:txBody>
          <a:bodyPr/>
          <a:lstStyle/>
          <a:p>
            <a:r>
              <a:rPr lang="en-US"/>
              <a:t>WWW.FAA.GOV/UAS</a:t>
            </a:r>
          </a:p>
        </p:txBody>
      </p:sp>
      <p:sp>
        <p:nvSpPr>
          <p:cNvPr id="7" name="Slide Number Placeholder 6"/>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196766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283892"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39760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397605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40960" y="1681163"/>
            <a:ext cx="39827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0960" y="2505075"/>
            <a:ext cx="398272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390E8B7-8A42-EA47-8E56-A97F0BACF44A}" type="datetime1">
              <a:rPr lang="en-US" smtClean="0"/>
              <a:t>10/3/2019</a:t>
            </a:fld>
            <a:endParaRPr lang="en-US"/>
          </a:p>
        </p:txBody>
      </p:sp>
      <p:sp>
        <p:nvSpPr>
          <p:cNvPr id="8" name="Footer Placeholder 7"/>
          <p:cNvSpPr>
            <a:spLocks noGrp="1"/>
          </p:cNvSpPr>
          <p:nvPr>
            <p:ph type="ftr" sz="quarter" idx="11"/>
          </p:nvPr>
        </p:nvSpPr>
        <p:spPr/>
        <p:txBody>
          <a:bodyPr/>
          <a:lstStyle/>
          <a:p>
            <a:r>
              <a:rPr lang="en-US"/>
              <a:t>WWW.FAA.GOV/UAS</a:t>
            </a:r>
          </a:p>
        </p:txBody>
      </p:sp>
      <p:sp>
        <p:nvSpPr>
          <p:cNvPr id="9" name="Slide Number Placeholder 8"/>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149936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29"/>
            <a:ext cx="7772400" cy="64565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ADFC011-7232-044C-A4F7-AB363A477FC1}" type="datetime1">
              <a:rPr lang="en-US" smtClean="0"/>
              <a:t>10/3/2019</a:t>
            </a:fld>
            <a:endParaRPr lang="en-US"/>
          </a:p>
        </p:txBody>
      </p:sp>
      <p:sp>
        <p:nvSpPr>
          <p:cNvPr id="4" name="Footer Placeholder 3"/>
          <p:cNvSpPr>
            <a:spLocks noGrp="1"/>
          </p:cNvSpPr>
          <p:nvPr>
            <p:ph type="ftr" sz="quarter" idx="11"/>
          </p:nvPr>
        </p:nvSpPr>
        <p:spPr/>
        <p:txBody>
          <a:bodyPr/>
          <a:lstStyle/>
          <a:p>
            <a:r>
              <a:rPr lang="en-US"/>
              <a:t>WWW.FAA.GOV/UAS</a:t>
            </a:r>
          </a:p>
        </p:txBody>
      </p:sp>
      <p:sp>
        <p:nvSpPr>
          <p:cNvPr id="5" name="Slide Number Placeholder 4"/>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120904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809DA-F1CD-1B48-82F7-A4316198EBEB}" type="datetime1">
              <a:rPr lang="en-US" smtClean="0"/>
              <a:t>10/3/2019</a:t>
            </a:fld>
            <a:endParaRPr lang="en-US"/>
          </a:p>
        </p:txBody>
      </p:sp>
      <p:sp>
        <p:nvSpPr>
          <p:cNvPr id="3" name="Footer Placeholder 2"/>
          <p:cNvSpPr>
            <a:spLocks noGrp="1"/>
          </p:cNvSpPr>
          <p:nvPr>
            <p:ph type="ftr" sz="quarter" idx="11"/>
          </p:nvPr>
        </p:nvSpPr>
        <p:spPr/>
        <p:txBody>
          <a:bodyPr/>
          <a:lstStyle/>
          <a:p>
            <a:r>
              <a:rPr lang="en-US"/>
              <a:t>WWW.FAA.GOV/UAS</a:t>
            </a:r>
          </a:p>
        </p:txBody>
      </p:sp>
      <p:sp>
        <p:nvSpPr>
          <p:cNvPr id="4" name="Slide Number Placeholder 3"/>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93568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29"/>
            <a:ext cx="7772400" cy="6456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340C5F-3D77-DF4D-B7FF-0B910AA8D483}" type="datetime1">
              <a:rPr lang="en-US" smtClean="0"/>
              <a:t>10/3/2019</a:t>
            </a:fld>
            <a:endParaRPr lang="en-US"/>
          </a:p>
        </p:txBody>
      </p:sp>
      <p:sp>
        <p:nvSpPr>
          <p:cNvPr id="5" name="Footer Placeholder 4"/>
          <p:cNvSpPr>
            <a:spLocks noGrp="1"/>
          </p:cNvSpPr>
          <p:nvPr>
            <p:ph type="ftr" sz="quarter" idx="11"/>
          </p:nvPr>
        </p:nvSpPr>
        <p:spPr/>
        <p:txBody>
          <a:bodyPr/>
          <a:lstStyle/>
          <a:p>
            <a:r>
              <a:rPr lang="en-US"/>
              <a:t>WWW.FAA.GOV/UAS</a:t>
            </a:r>
          </a:p>
        </p:txBody>
      </p:sp>
      <p:sp>
        <p:nvSpPr>
          <p:cNvPr id="6" name="Slide Number Placeholder 5"/>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197179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7DB493-E113-2C40-BBA0-B9731C55A37A}" type="datetime1">
              <a:rPr lang="en-US" smtClean="0"/>
              <a:t>10/3/2019</a:t>
            </a:fld>
            <a:endParaRPr lang="en-US"/>
          </a:p>
        </p:txBody>
      </p:sp>
      <p:sp>
        <p:nvSpPr>
          <p:cNvPr id="5" name="Footer Placeholder 4"/>
          <p:cNvSpPr>
            <a:spLocks noGrp="1"/>
          </p:cNvSpPr>
          <p:nvPr>
            <p:ph type="ftr" sz="quarter" idx="11"/>
          </p:nvPr>
        </p:nvSpPr>
        <p:spPr/>
        <p:txBody>
          <a:bodyPr/>
          <a:lstStyle/>
          <a:p>
            <a:r>
              <a:rPr lang="en-US"/>
              <a:t>WWW.FAA.GOV/UAS</a:t>
            </a:r>
          </a:p>
        </p:txBody>
      </p:sp>
      <p:sp>
        <p:nvSpPr>
          <p:cNvPr id="6" name="Slide Number Placeholder 5"/>
          <p:cNvSpPr>
            <a:spLocks noGrp="1"/>
          </p:cNvSpPr>
          <p:nvPr>
            <p:ph type="sldNum" sz="quarter" idx="12"/>
          </p:nvPr>
        </p:nvSpPr>
        <p:spPr/>
        <p:txBody>
          <a:bodyPr/>
          <a:lstStyle/>
          <a:p>
            <a:fld id="{D09944C9-9ED5-FE44-93FD-3A47AE452F57}" type="slidenum">
              <a:rPr lang="en-US" smtClean="0"/>
              <a:t>‹#›</a:t>
            </a:fld>
            <a:endParaRPr lang="en-US"/>
          </a:p>
        </p:txBody>
      </p:sp>
    </p:spTree>
    <p:extLst>
      <p:ext uri="{BB962C8B-B14F-4D97-AF65-F5344CB8AC3E}">
        <p14:creationId xmlns:p14="http://schemas.microsoft.com/office/powerpoint/2010/main" val="11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7048" y="1371599"/>
            <a:ext cx="5435612" cy="48843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b="1">
                <a:solidFill>
                  <a:schemeClr val="bg2">
                    <a:lumMod val="75000"/>
                  </a:schemeClr>
                </a:solidFill>
              </a:defRPr>
            </a:lvl1pPr>
          </a:lstStyle>
          <a:p>
            <a:fld id="{59E2A289-6B90-864D-8B1B-3ED7E37CC7D6}" type="datetime1">
              <a:rPr lang="en-US" smtClean="0"/>
              <a:t>10/3/2019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1">
                <a:solidFill>
                  <a:schemeClr val="bg2">
                    <a:lumMod val="75000"/>
                  </a:schemeClr>
                </a:solidFill>
              </a:defRPr>
            </a:lvl1pPr>
          </a:lstStyle>
          <a:p>
            <a:r>
              <a:rPr lang="en-US" dirty="0"/>
              <a:t>WWW.FAA.GOV/UAS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1">
                <a:solidFill>
                  <a:schemeClr val="bg2">
                    <a:lumMod val="75000"/>
                  </a:schemeClr>
                </a:solidFill>
              </a:defRPr>
            </a:lvl1pPr>
          </a:lstStyle>
          <a:p>
            <a:fld id="{D09944C9-9ED5-FE44-93FD-3A47AE452F57}" type="slidenum">
              <a:rPr lang="en-US" smtClean="0"/>
              <a:pPr/>
              <a:t>‹#›</a:t>
            </a:fld>
            <a:endParaRPr lang="en-US"/>
          </a:p>
        </p:txBody>
      </p:sp>
      <p:cxnSp>
        <p:nvCxnSpPr>
          <p:cNvPr id="8" name="Straight Connector 7"/>
          <p:cNvCxnSpPr/>
          <p:nvPr userDrawn="1"/>
        </p:nvCxnSpPr>
        <p:spPr>
          <a:xfrm>
            <a:off x="838200" y="6343647"/>
            <a:ext cx="10515600" cy="0"/>
          </a:xfrm>
          <a:prstGeom prst="line">
            <a:avLst/>
          </a:prstGeom>
          <a:ln w="19050">
            <a:solidFill>
              <a:srgbClr val="1EB1E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277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Lst>
  <p:hf hdr="0"/>
  <p:txStyles>
    <p:titleStyle>
      <a:lvl1pPr algn="l" defTabSz="914400" rtl="0" eaLnBrk="1" latinLnBrk="0" hangingPunct="1">
        <a:lnSpc>
          <a:spcPct val="90000"/>
        </a:lnSpc>
        <a:spcBef>
          <a:spcPct val="0"/>
        </a:spcBef>
        <a:buNone/>
        <a:defRPr sz="3600" b="1" kern="1200">
          <a:solidFill>
            <a:srgbClr val="21456E"/>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3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90000"/>
        </a:lnSpc>
        <a:spcBef>
          <a:spcPts val="500"/>
        </a:spcBef>
        <a:buClrTx/>
        <a:buSzPct val="85000"/>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714500" indent="-342900" algn="l" defTabSz="914400" rtl="0" eaLnBrk="1" latinLnBrk="0" hangingPunct="1">
        <a:lnSpc>
          <a:spcPct val="90000"/>
        </a:lnSpc>
        <a:spcBef>
          <a:spcPts val="500"/>
        </a:spcBef>
        <a:buClrTx/>
        <a:buSzPct val="85000"/>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171700" indent="-342900" algn="l" defTabSz="914400" rtl="0" eaLnBrk="1" latinLnBrk="0" hangingPunct="1">
        <a:lnSpc>
          <a:spcPct val="90000"/>
        </a:lnSpc>
        <a:spcBef>
          <a:spcPts val="500"/>
        </a:spcBef>
        <a:buClrTx/>
        <a:buSzPct val="85000"/>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 E Airspace</a:t>
            </a:r>
            <a:endParaRPr lang="en-US" dirty="0"/>
          </a:p>
        </p:txBody>
      </p:sp>
      <p:sp>
        <p:nvSpPr>
          <p:cNvPr id="3" name="Subtitle 2"/>
          <p:cNvSpPr>
            <a:spLocks noGrp="1"/>
          </p:cNvSpPr>
          <p:nvPr>
            <p:ph type="subTitle" idx="1"/>
          </p:nvPr>
        </p:nvSpPr>
        <p:spPr/>
        <p:txBody>
          <a:bodyPr/>
          <a:lstStyle/>
          <a:p>
            <a:r>
              <a:rPr lang="en-US" dirty="0" smtClean="0"/>
              <a:t>What it is and how you can operate in it</a:t>
            </a:r>
            <a:endParaRPr lang="en-US" dirty="0"/>
          </a:p>
        </p:txBody>
      </p:sp>
    </p:spTree>
    <p:extLst>
      <p:ext uri="{BB962C8B-B14F-4D97-AF65-F5344CB8AC3E}">
        <p14:creationId xmlns:p14="http://schemas.microsoft.com/office/powerpoint/2010/main" val="1981965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5C9709-8EE2-534C-B765-B9532E299A6B}" type="datetime1">
              <a:rPr lang="en-US" smtClean="0"/>
              <a:t>10/3/2019</a:t>
            </a:fld>
            <a:endParaRPr lang="en-US"/>
          </a:p>
        </p:txBody>
      </p:sp>
      <p:sp>
        <p:nvSpPr>
          <p:cNvPr id="4" name="Footer Placeholder 3"/>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10</a:t>
            </a:fld>
            <a:endParaRPr lang="en-US"/>
          </a:p>
        </p:txBody>
      </p:sp>
      <p:sp>
        <p:nvSpPr>
          <p:cNvPr id="26" name="TextBox 25"/>
          <p:cNvSpPr txBox="1"/>
          <p:nvPr/>
        </p:nvSpPr>
        <p:spPr>
          <a:xfrm>
            <a:off x="9231789" y="4261138"/>
            <a:ext cx="2107598" cy="1384995"/>
          </a:xfrm>
          <a:prstGeom prst="rect">
            <a:avLst/>
          </a:prstGeom>
          <a:noFill/>
          <a:ln>
            <a:solidFill>
              <a:schemeClr val="tx1"/>
            </a:solidFill>
          </a:ln>
        </p:spPr>
        <p:txBody>
          <a:bodyPr wrap="square" rtlCol="0">
            <a:noAutofit/>
          </a:bodyPr>
          <a:lstStyle/>
          <a:p>
            <a:pPr algn="ctr"/>
            <a:r>
              <a:rPr lang="en-US" sz="2800" dirty="0"/>
              <a:t>Extension to </a:t>
            </a:r>
            <a:r>
              <a:rPr lang="en-US" sz="2800" dirty="0" smtClean="0"/>
              <a:t>Class D airspace</a:t>
            </a:r>
            <a:endParaRPr lang="en-US" sz="2800" dirty="0"/>
          </a:p>
        </p:txBody>
      </p:sp>
      <p:pic>
        <p:nvPicPr>
          <p:cNvPr id="21" name="Picture 20"/>
          <p:cNvPicPr>
            <a:picLocks noChangeAspect="1"/>
          </p:cNvPicPr>
          <p:nvPr/>
        </p:nvPicPr>
        <p:blipFill>
          <a:blip r:embed="rId3"/>
          <a:stretch>
            <a:fillRect/>
          </a:stretch>
        </p:blipFill>
        <p:spPr>
          <a:xfrm>
            <a:off x="3339976" y="1367890"/>
            <a:ext cx="5482883" cy="4278243"/>
          </a:xfrm>
          <a:prstGeom prst="rect">
            <a:avLst/>
          </a:prstGeom>
        </p:spPr>
      </p:pic>
      <p:cxnSp>
        <p:nvCxnSpPr>
          <p:cNvPr id="22" name="Straight Arrow Connector 21"/>
          <p:cNvCxnSpPr/>
          <p:nvPr/>
        </p:nvCxnSpPr>
        <p:spPr bwMode="auto">
          <a:xfrm>
            <a:off x="6829597" y="2872035"/>
            <a:ext cx="1305972" cy="0"/>
          </a:xfrm>
          <a:prstGeom prst="straightConnector1">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8135569" y="2486826"/>
            <a:ext cx="1846629" cy="923330"/>
          </a:xfrm>
          <a:prstGeom prst="rect">
            <a:avLst/>
          </a:prstGeom>
          <a:solidFill>
            <a:schemeClr val="bg2">
              <a:lumMod val="40000"/>
              <a:lumOff val="60000"/>
            </a:schemeClr>
          </a:solidFill>
          <a:ln w="25400">
            <a:solidFill>
              <a:srgbClr val="FF0000"/>
            </a:solid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Blue dashed line segregates the airspace</a:t>
            </a:r>
            <a:endParaRPr lang="en-US" dirty="0"/>
          </a:p>
        </p:txBody>
      </p:sp>
      <p:sp>
        <p:nvSpPr>
          <p:cNvPr id="25" name="TextBox 24"/>
          <p:cNvSpPr txBox="1"/>
          <p:nvPr/>
        </p:nvSpPr>
        <p:spPr>
          <a:xfrm>
            <a:off x="2100351" y="4049718"/>
            <a:ext cx="1806769" cy="923330"/>
          </a:xfrm>
          <a:prstGeom prst="rect">
            <a:avLst/>
          </a:prstGeom>
          <a:solidFill>
            <a:schemeClr val="bg2">
              <a:lumMod val="40000"/>
              <a:lumOff val="60000"/>
            </a:schemeClr>
          </a:solidFill>
          <a:ln w="25400">
            <a:solidFill>
              <a:srgbClr val="FF0000"/>
            </a:solid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ATC authorization needed (Class D)</a:t>
            </a:r>
            <a:endParaRPr lang="en-US" dirty="0"/>
          </a:p>
        </p:txBody>
      </p:sp>
      <p:sp>
        <p:nvSpPr>
          <p:cNvPr id="29" name="TextBox 28"/>
          <p:cNvSpPr txBox="1"/>
          <p:nvPr/>
        </p:nvSpPr>
        <p:spPr>
          <a:xfrm>
            <a:off x="2292032" y="2225099"/>
            <a:ext cx="1807895" cy="923330"/>
          </a:xfrm>
          <a:prstGeom prst="rect">
            <a:avLst/>
          </a:prstGeom>
          <a:solidFill>
            <a:schemeClr val="bg2">
              <a:lumMod val="40000"/>
              <a:lumOff val="60000"/>
            </a:schemeClr>
          </a:solidFill>
          <a:ln w="25400">
            <a:solidFill>
              <a:srgbClr val="FF0000"/>
            </a:solid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No ATC authorization needed (Type E4)</a:t>
            </a:r>
            <a:endParaRPr lang="en-US" dirty="0"/>
          </a:p>
        </p:txBody>
      </p:sp>
      <p:sp>
        <p:nvSpPr>
          <p:cNvPr id="2" name="Freeform 1"/>
          <p:cNvSpPr/>
          <p:nvPr/>
        </p:nvSpPr>
        <p:spPr>
          <a:xfrm>
            <a:off x="4770304" y="2038120"/>
            <a:ext cx="1994053" cy="1542362"/>
          </a:xfrm>
          <a:custGeom>
            <a:avLst/>
            <a:gdLst>
              <a:gd name="connsiteX0" fmla="*/ 1068636 w 1994053"/>
              <a:gd name="connsiteY0" fmla="*/ 0 h 1542362"/>
              <a:gd name="connsiteX1" fmla="*/ 1983036 w 1994053"/>
              <a:gd name="connsiteY1" fmla="*/ 11017 h 1542362"/>
              <a:gd name="connsiteX2" fmla="*/ 1994053 w 1994053"/>
              <a:gd name="connsiteY2" fmla="*/ 804232 h 1542362"/>
              <a:gd name="connsiteX3" fmla="*/ 1740665 w 1994053"/>
              <a:gd name="connsiteY3" fmla="*/ 694063 h 1542362"/>
              <a:gd name="connsiteX4" fmla="*/ 1454226 w 1994053"/>
              <a:gd name="connsiteY4" fmla="*/ 672029 h 1542362"/>
              <a:gd name="connsiteX5" fmla="*/ 1277956 w 1994053"/>
              <a:gd name="connsiteY5" fmla="*/ 716097 h 1542362"/>
              <a:gd name="connsiteX6" fmla="*/ 1079653 w 1994053"/>
              <a:gd name="connsiteY6" fmla="*/ 793215 h 1542362"/>
              <a:gd name="connsiteX7" fmla="*/ 804231 w 1994053"/>
              <a:gd name="connsiteY7" fmla="*/ 958468 h 1542362"/>
              <a:gd name="connsiteX8" fmla="*/ 749147 w 1994053"/>
              <a:gd name="connsiteY8" fmla="*/ 1134738 h 1542362"/>
              <a:gd name="connsiteX9" fmla="*/ 616944 w 1994053"/>
              <a:gd name="connsiteY9" fmla="*/ 1443210 h 1542362"/>
              <a:gd name="connsiteX10" fmla="*/ 616944 w 1994053"/>
              <a:gd name="connsiteY10" fmla="*/ 1542362 h 1542362"/>
              <a:gd name="connsiteX11" fmla="*/ 33050 w 1994053"/>
              <a:gd name="connsiteY11" fmla="*/ 1399143 h 1542362"/>
              <a:gd name="connsiteX12" fmla="*/ 0 w 1994053"/>
              <a:gd name="connsiteY12" fmla="*/ 1388126 h 1542362"/>
              <a:gd name="connsiteX13" fmla="*/ 363556 w 1994053"/>
              <a:gd name="connsiteY13" fmla="*/ 506776 h 1542362"/>
              <a:gd name="connsiteX14" fmla="*/ 1068636 w 1994053"/>
              <a:gd name="connsiteY14" fmla="*/ 782198 h 1542362"/>
              <a:gd name="connsiteX15" fmla="*/ 1068636 w 1994053"/>
              <a:gd name="connsiteY15" fmla="*/ 0 h 154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4053" h="1542362">
                <a:moveTo>
                  <a:pt x="1068636" y="0"/>
                </a:moveTo>
                <a:lnTo>
                  <a:pt x="1983036" y="11017"/>
                </a:lnTo>
                <a:lnTo>
                  <a:pt x="1994053" y="804232"/>
                </a:lnTo>
                <a:lnTo>
                  <a:pt x="1740665" y="694063"/>
                </a:lnTo>
                <a:lnTo>
                  <a:pt x="1454226" y="672029"/>
                </a:lnTo>
                <a:lnTo>
                  <a:pt x="1277956" y="716097"/>
                </a:lnTo>
                <a:lnTo>
                  <a:pt x="1079653" y="793215"/>
                </a:lnTo>
                <a:lnTo>
                  <a:pt x="804231" y="958468"/>
                </a:lnTo>
                <a:lnTo>
                  <a:pt x="749147" y="1134738"/>
                </a:lnTo>
                <a:lnTo>
                  <a:pt x="616944" y="1443210"/>
                </a:lnTo>
                <a:lnTo>
                  <a:pt x="616944" y="1542362"/>
                </a:lnTo>
                <a:lnTo>
                  <a:pt x="33050" y="1399143"/>
                </a:lnTo>
                <a:lnTo>
                  <a:pt x="0" y="1388126"/>
                </a:lnTo>
                <a:lnTo>
                  <a:pt x="363556" y="506776"/>
                </a:lnTo>
                <a:lnTo>
                  <a:pt x="1068636" y="782198"/>
                </a:lnTo>
                <a:lnTo>
                  <a:pt x="1068636" y="0"/>
                </a:lnTo>
                <a:close/>
              </a:path>
            </a:pathLst>
          </a:cu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bwMode="auto">
          <a:xfrm flipH="1">
            <a:off x="4155818" y="2884255"/>
            <a:ext cx="780632" cy="0"/>
          </a:xfrm>
          <a:prstGeom prst="straightConnector1">
            <a:avLst/>
          </a:prstGeom>
          <a:noFill/>
          <a:ln w="53975"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H="1">
            <a:off x="4155820" y="2273786"/>
            <a:ext cx="1611510" cy="0"/>
          </a:xfrm>
          <a:prstGeom prst="straightConnector1">
            <a:avLst/>
          </a:prstGeom>
          <a:noFill/>
          <a:ln w="53975"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a:xfrm>
            <a:off x="5443870" y="2823961"/>
            <a:ext cx="1806324" cy="1780698"/>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bwMode="auto">
          <a:xfrm flipH="1">
            <a:off x="3919626" y="4049718"/>
            <a:ext cx="1524244" cy="472775"/>
          </a:xfrm>
          <a:prstGeom prst="straightConnector1">
            <a:avLst/>
          </a:prstGeom>
          <a:noFill/>
          <a:ln w="53975"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Block Arc 29"/>
          <p:cNvSpPr/>
          <p:nvPr/>
        </p:nvSpPr>
        <p:spPr bwMode="auto">
          <a:xfrm>
            <a:off x="5295799" y="2691594"/>
            <a:ext cx="2249909" cy="1962793"/>
          </a:xfrm>
          <a:prstGeom prst="blockArc">
            <a:avLst>
              <a:gd name="adj1" fmla="val 10653271"/>
              <a:gd name="adj2" fmla="val 17755505"/>
              <a:gd name="adj3" fmla="val 10948"/>
            </a:avLst>
          </a:prstGeom>
          <a:noFill/>
          <a:ln w="79375">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0" name="Rectangle 2"/>
          <p:cNvSpPr txBox="1">
            <a:spLocks noChangeArrowheads="1"/>
          </p:cNvSpPr>
          <p:nvPr/>
        </p:nvSpPr>
        <p:spPr>
          <a:xfrm>
            <a:off x="588389" y="1317080"/>
            <a:ext cx="2657311" cy="4907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rgbClr val="21456E"/>
                </a:solidFill>
                <a:latin typeface="+mj-lt"/>
                <a:ea typeface="+mj-ea"/>
                <a:cs typeface="+mj-cs"/>
              </a:defRPr>
            </a:lvl1pPr>
          </a:lstStyle>
          <a:p>
            <a:r>
              <a:rPr lang="en-US" sz="2800" dirty="0" smtClean="0"/>
              <a:t>Surface Echo - E4</a:t>
            </a:r>
            <a:endParaRPr lang="en-US" sz="2800" dirty="0"/>
          </a:p>
        </p:txBody>
      </p:sp>
    </p:spTree>
    <p:extLst>
      <p:ext uri="{BB962C8B-B14F-4D97-AF65-F5344CB8AC3E}">
        <p14:creationId xmlns:p14="http://schemas.microsoft.com/office/powerpoint/2010/main" val="4068168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3703058" y="1328604"/>
            <a:ext cx="5276355" cy="4877157"/>
          </a:xfrm>
          <a:prstGeom prst="rect">
            <a:avLst/>
          </a:prstGeom>
        </p:spPr>
      </p:pic>
      <p:sp>
        <p:nvSpPr>
          <p:cNvPr id="3" name="Date Placeholder 2"/>
          <p:cNvSpPr>
            <a:spLocks noGrp="1"/>
          </p:cNvSpPr>
          <p:nvPr>
            <p:ph type="dt" sz="half" idx="10"/>
          </p:nvPr>
        </p:nvSpPr>
        <p:spPr/>
        <p:txBody>
          <a:bodyPr/>
          <a:lstStyle/>
          <a:p>
            <a:fld id="{FE5C9709-8EE2-534C-B765-B9532E299A6B}" type="datetime1">
              <a:rPr lang="en-US" smtClean="0"/>
              <a:t>10/3/2019</a:t>
            </a:fld>
            <a:endParaRPr lang="en-US"/>
          </a:p>
        </p:txBody>
      </p:sp>
      <p:sp>
        <p:nvSpPr>
          <p:cNvPr id="4" name="Footer Placeholder 3"/>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11</a:t>
            </a:fld>
            <a:endParaRPr lang="en-US"/>
          </a:p>
        </p:txBody>
      </p:sp>
      <p:sp>
        <p:nvSpPr>
          <p:cNvPr id="26" name="TextBox 25"/>
          <p:cNvSpPr txBox="1"/>
          <p:nvPr/>
        </p:nvSpPr>
        <p:spPr>
          <a:xfrm>
            <a:off x="9231789" y="4261138"/>
            <a:ext cx="2107598" cy="1384995"/>
          </a:xfrm>
          <a:prstGeom prst="rect">
            <a:avLst/>
          </a:prstGeom>
          <a:noFill/>
          <a:ln>
            <a:solidFill>
              <a:schemeClr val="tx1"/>
            </a:solidFill>
          </a:ln>
        </p:spPr>
        <p:txBody>
          <a:bodyPr wrap="square" rtlCol="0">
            <a:noAutofit/>
          </a:bodyPr>
          <a:lstStyle/>
          <a:p>
            <a:pPr algn="ctr"/>
            <a:r>
              <a:rPr lang="en-US" sz="2800" dirty="0"/>
              <a:t>Extension to </a:t>
            </a:r>
            <a:r>
              <a:rPr lang="en-US" sz="2800" dirty="0" smtClean="0"/>
              <a:t>Class </a:t>
            </a:r>
            <a:r>
              <a:rPr lang="en-US" sz="2800" dirty="0"/>
              <a:t>C </a:t>
            </a:r>
            <a:r>
              <a:rPr lang="en-US" sz="2800" dirty="0" smtClean="0"/>
              <a:t>airspace</a:t>
            </a:r>
            <a:endParaRPr lang="en-US" sz="2800" dirty="0"/>
          </a:p>
        </p:txBody>
      </p:sp>
      <p:sp>
        <p:nvSpPr>
          <p:cNvPr id="35" name="TextBox 34"/>
          <p:cNvSpPr txBox="1"/>
          <p:nvPr/>
        </p:nvSpPr>
        <p:spPr>
          <a:xfrm>
            <a:off x="1490842" y="2256463"/>
            <a:ext cx="1841682" cy="923330"/>
          </a:xfrm>
          <a:prstGeom prst="rect">
            <a:avLst/>
          </a:prstGeom>
          <a:solidFill>
            <a:schemeClr val="bg2">
              <a:lumMod val="40000"/>
              <a:lumOff val="60000"/>
            </a:schemeClr>
          </a:solidFill>
          <a:ln w="25400">
            <a:solidFill>
              <a:srgbClr val="FF0000"/>
            </a:solid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No ATC authorization needed (Type E3)</a:t>
            </a:r>
            <a:endParaRPr lang="en-US" dirty="0"/>
          </a:p>
        </p:txBody>
      </p:sp>
      <p:sp>
        <p:nvSpPr>
          <p:cNvPr id="31" name="TextBox 30"/>
          <p:cNvSpPr txBox="1"/>
          <p:nvPr/>
        </p:nvSpPr>
        <p:spPr>
          <a:xfrm>
            <a:off x="1732987" y="4491970"/>
            <a:ext cx="1717696" cy="923330"/>
          </a:xfrm>
          <a:prstGeom prst="rect">
            <a:avLst/>
          </a:prstGeom>
          <a:solidFill>
            <a:schemeClr val="bg2">
              <a:lumMod val="40000"/>
              <a:lumOff val="60000"/>
            </a:schemeClr>
          </a:solidFill>
          <a:ln w="25400">
            <a:solidFill>
              <a:srgbClr val="FF0000"/>
            </a:solid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ATC authorization needed (Class C)</a:t>
            </a:r>
            <a:endParaRPr lang="en-US" dirty="0"/>
          </a:p>
        </p:txBody>
      </p:sp>
      <p:sp>
        <p:nvSpPr>
          <p:cNvPr id="25" name="Freeform 24"/>
          <p:cNvSpPr/>
          <p:nvPr/>
        </p:nvSpPr>
        <p:spPr>
          <a:xfrm>
            <a:off x="5667375" y="2085975"/>
            <a:ext cx="2305050" cy="1809750"/>
          </a:xfrm>
          <a:custGeom>
            <a:avLst/>
            <a:gdLst>
              <a:gd name="connsiteX0" fmla="*/ 1114425 w 2305050"/>
              <a:gd name="connsiteY0" fmla="*/ 0 h 1809750"/>
              <a:gd name="connsiteX1" fmla="*/ 2305050 w 2305050"/>
              <a:gd name="connsiteY1" fmla="*/ 552450 h 1809750"/>
              <a:gd name="connsiteX2" fmla="*/ 1695450 w 2305050"/>
              <a:gd name="connsiteY2" fmla="*/ 1809750 h 1809750"/>
              <a:gd name="connsiteX3" fmla="*/ 1381125 w 2305050"/>
              <a:gd name="connsiteY3" fmla="*/ 1609725 h 1809750"/>
              <a:gd name="connsiteX4" fmla="*/ 962025 w 2305050"/>
              <a:gd name="connsiteY4" fmla="*/ 1457325 h 1809750"/>
              <a:gd name="connsiteX5" fmla="*/ 609600 w 2305050"/>
              <a:gd name="connsiteY5" fmla="*/ 1409700 h 1809750"/>
              <a:gd name="connsiteX6" fmla="*/ 333375 w 2305050"/>
              <a:gd name="connsiteY6" fmla="*/ 1419225 h 1809750"/>
              <a:gd name="connsiteX7" fmla="*/ 123825 w 2305050"/>
              <a:gd name="connsiteY7" fmla="*/ 1428750 h 1809750"/>
              <a:gd name="connsiteX8" fmla="*/ 0 w 2305050"/>
              <a:gd name="connsiteY8" fmla="*/ 1466850 h 1809750"/>
              <a:gd name="connsiteX9" fmla="*/ 19050 w 2305050"/>
              <a:gd name="connsiteY9" fmla="*/ 514350 h 1809750"/>
              <a:gd name="connsiteX10" fmla="*/ 885825 w 2305050"/>
              <a:gd name="connsiteY10" fmla="*/ 523875 h 1809750"/>
              <a:gd name="connsiteX11" fmla="*/ 1114425 w 2305050"/>
              <a:gd name="connsiteY11" fmla="*/ 0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5050" h="1809750">
                <a:moveTo>
                  <a:pt x="1114425" y="0"/>
                </a:moveTo>
                <a:lnTo>
                  <a:pt x="2305050" y="552450"/>
                </a:lnTo>
                <a:lnTo>
                  <a:pt x="1695450" y="1809750"/>
                </a:lnTo>
                <a:lnTo>
                  <a:pt x="1381125" y="1609725"/>
                </a:lnTo>
                <a:lnTo>
                  <a:pt x="962025" y="1457325"/>
                </a:lnTo>
                <a:lnTo>
                  <a:pt x="609600" y="1409700"/>
                </a:lnTo>
                <a:lnTo>
                  <a:pt x="333375" y="1419225"/>
                </a:lnTo>
                <a:lnTo>
                  <a:pt x="123825" y="1428750"/>
                </a:lnTo>
                <a:lnTo>
                  <a:pt x="0" y="1466850"/>
                </a:lnTo>
                <a:lnTo>
                  <a:pt x="19050" y="514350"/>
                </a:lnTo>
                <a:lnTo>
                  <a:pt x="885825" y="523875"/>
                </a:lnTo>
                <a:lnTo>
                  <a:pt x="1114425" y="0"/>
                </a:lnTo>
                <a:close/>
              </a:path>
            </a:pathLst>
          </a:cu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bwMode="auto">
          <a:xfrm flipH="1" flipV="1">
            <a:off x="3351219" y="2520705"/>
            <a:ext cx="2252750" cy="572944"/>
          </a:xfrm>
          <a:prstGeom prst="straightConnector1">
            <a:avLst/>
          </a:prstGeom>
          <a:noFill/>
          <a:ln w="53975"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endCxn id="15" idx="2"/>
          </p:cNvCxnSpPr>
          <p:nvPr/>
        </p:nvCxnSpPr>
        <p:spPr bwMode="auto">
          <a:xfrm flipV="1">
            <a:off x="7481884" y="2135283"/>
            <a:ext cx="2036304" cy="1809418"/>
          </a:xfrm>
          <a:prstGeom prst="straightConnector1">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Freeform 26"/>
          <p:cNvSpPr/>
          <p:nvPr/>
        </p:nvSpPr>
        <p:spPr>
          <a:xfrm>
            <a:off x="4338084" y="3625702"/>
            <a:ext cx="3636335" cy="2551814"/>
          </a:xfrm>
          <a:custGeom>
            <a:avLst/>
            <a:gdLst>
              <a:gd name="connsiteX0" fmla="*/ 170121 w 3636335"/>
              <a:gd name="connsiteY0" fmla="*/ 2551814 h 2551814"/>
              <a:gd name="connsiteX1" fmla="*/ 3508744 w 3636335"/>
              <a:gd name="connsiteY1" fmla="*/ 2541182 h 2551814"/>
              <a:gd name="connsiteX2" fmla="*/ 3615069 w 3636335"/>
              <a:gd name="connsiteY2" fmla="*/ 2179675 h 2551814"/>
              <a:gd name="connsiteX3" fmla="*/ 3636335 w 3636335"/>
              <a:gd name="connsiteY3" fmla="*/ 1818168 h 2551814"/>
              <a:gd name="connsiteX4" fmla="*/ 3625702 w 3636335"/>
              <a:gd name="connsiteY4" fmla="*/ 1456661 h 2551814"/>
              <a:gd name="connsiteX5" fmla="*/ 3530009 w 3636335"/>
              <a:gd name="connsiteY5" fmla="*/ 1158949 h 2551814"/>
              <a:gd name="connsiteX6" fmla="*/ 3370521 w 3636335"/>
              <a:gd name="connsiteY6" fmla="*/ 861238 h 2551814"/>
              <a:gd name="connsiteX7" fmla="*/ 3179135 w 3636335"/>
              <a:gd name="connsiteY7" fmla="*/ 648586 h 2551814"/>
              <a:gd name="connsiteX8" fmla="*/ 2977116 w 3636335"/>
              <a:gd name="connsiteY8" fmla="*/ 414670 h 2551814"/>
              <a:gd name="connsiteX9" fmla="*/ 2732567 w 3636335"/>
              <a:gd name="connsiteY9" fmla="*/ 255182 h 2551814"/>
              <a:gd name="connsiteX10" fmla="*/ 2445488 w 3636335"/>
              <a:gd name="connsiteY10" fmla="*/ 138224 h 2551814"/>
              <a:gd name="connsiteX11" fmla="*/ 2137144 w 3636335"/>
              <a:gd name="connsiteY11" fmla="*/ 53163 h 2551814"/>
              <a:gd name="connsiteX12" fmla="*/ 1722474 w 3636335"/>
              <a:gd name="connsiteY12" fmla="*/ 0 h 2551814"/>
              <a:gd name="connsiteX13" fmla="*/ 1424763 w 3636335"/>
              <a:gd name="connsiteY13" fmla="*/ 63796 h 2551814"/>
              <a:gd name="connsiteX14" fmla="*/ 1127051 w 3636335"/>
              <a:gd name="connsiteY14" fmla="*/ 148856 h 2551814"/>
              <a:gd name="connsiteX15" fmla="*/ 882502 w 3636335"/>
              <a:gd name="connsiteY15" fmla="*/ 265814 h 2551814"/>
              <a:gd name="connsiteX16" fmla="*/ 669851 w 3636335"/>
              <a:gd name="connsiteY16" fmla="*/ 435935 h 2551814"/>
              <a:gd name="connsiteX17" fmla="*/ 435935 w 3636335"/>
              <a:gd name="connsiteY17" fmla="*/ 648586 h 2551814"/>
              <a:gd name="connsiteX18" fmla="*/ 255181 w 3636335"/>
              <a:gd name="connsiteY18" fmla="*/ 861238 h 2551814"/>
              <a:gd name="connsiteX19" fmla="*/ 159488 w 3636335"/>
              <a:gd name="connsiteY19" fmla="*/ 1116419 h 2551814"/>
              <a:gd name="connsiteX20" fmla="*/ 42530 w 3636335"/>
              <a:gd name="connsiteY20" fmla="*/ 1456661 h 2551814"/>
              <a:gd name="connsiteX21" fmla="*/ 10632 w 3636335"/>
              <a:gd name="connsiteY21" fmla="*/ 1648047 h 2551814"/>
              <a:gd name="connsiteX22" fmla="*/ 0 w 3636335"/>
              <a:gd name="connsiteY22" fmla="*/ 1839433 h 2551814"/>
              <a:gd name="connsiteX23" fmla="*/ 10632 w 3636335"/>
              <a:gd name="connsiteY23" fmla="*/ 2020186 h 2551814"/>
              <a:gd name="connsiteX24" fmla="*/ 53163 w 3636335"/>
              <a:gd name="connsiteY24" fmla="*/ 2328531 h 2551814"/>
              <a:gd name="connsiteX25" fmla="*/ 170121 w 3636335"/>
              <a:gd name="connsiteY25" fmla="*/ 2551814 h 255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6335" h="2551814">
                <a:moveTo>
                  <a:pt x="170121" y="2551814"/>
                </a:moveTo>
                <a:lnTo>
                  <a:pt x="3508744" y="2541182"/>
                </a:lnTo>
                <a:lnTo>
                  <a:pt x="3615069" y="2179675"/>
                </a:lnTo>
                <a:lnTo>
                  <a:pt x="3636335" y="1818168"/>
                </a:lnTo>
                <a:lnTo>
                  <a:pt x="3625702" y="1456661"/>
                </a:lnTo>
                <a:lnTo>
                  <a:pt x="3530009" y="1158949"/>
                </a:lnTo>
                <a:lnTo>
                  <a:pt x="3370521" y="861238"/>
                </a:lnTo>
                <a:lnTo>
                  <a:pt x="3179135" y="648586"/>
                </a:lnTo>
                <a:lnTo>
                  <a:pt x="2977116" y="414670"/>
                </a:lnTo>
                <a:lnTo>
                  <a:pt x="2732567" y="255182"/>
                </a:lnTo>
                <a:lnTo>
                  <a:pt x="2445488" y="138224"/>
                </a:lnTo>
                <a:lnTo>
                  <a:pt x="2137144" y="53163"/>
                </a:lnTo>
                <a:lnTo>
                  <a:pt x="1722474" y="0"/>
                </a:lnTo>
                <a:lnTo>
                  <a:pt x="1424763" y="63796"/>
                </a:lnTo>
                <a:lnTo>
                  <a:pt x="1127051" y="148856"/>
                </a:lnTo>
                <a:lnTo>
                  <a:pt x="882502" y="265814"/>
                </a:lnTo>
                <a:lnTo>
                  <a:pt x="669851" y="435935"/>
                </a:lnTo>
                <a:lnTo>
                  <a:pt x="435935" y="648586"/>
                </a:lnTo>
                <a:lnTo>
                  <a:pt x="255181" y="861238"/>
                </a:lnTo>
                <a:lnTo>
                  <a:pt x="159488" y="1116419"/>
                </a:lnTo>
                <a:lnTo>
                  <a:pt x="42530" y="1456661"/>
                </a:lnTo>
                <a:lnTo>
                  <a:pt x="10632" y="1648047"/>
                </a:lnTo>
                <a:lnTo>
                  <a:pt x="0" y="1839433"/>
                </a:lnTo>
                <a:lnTo>
                  <a:pt x="10632" y="2020186"/>
                </a:lnTo>
                <a:lnTo>
                  <a:pt x="53163" y="2328531"/>
                </a:lnTo>
                <a:lnTo>
                  <a:pt x="170121" y="2551814"/>
                </a:lnTo>
                <a:close/>
              </a:path>
            </a:pathLst>
          </a:cu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p:cNvSpPr/>
          <p:nvPr/>
        </p:nvSpPr>
        <p:spPr bwMode="auto">
          <a:xfrm rot="1826030">
            <a:off x="4859349" y="3421298"/>
            <a:ext cx="3024026" cy="2754502"/>
          </a:xfrm>
          <a:prstGeom prst="blockArc">
            <a:avLst>
              <a:gd name="adj1" fmla="val 11743445"/>
              <a:gd name="adj2" fmla="val 17888694"/>
              <a:gd name="adj3" fmla="val 10563"/>
            </a:avLst>
          </a:prstGeom>
          <a:noFill/>
          <a:ln w="79375">
            <a:solidFill>
              <a:srgbClr val="FF0000"/>
            </a:solidFill>
          </a:ln>
          <a:effectLs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latin typeface="Arial" charset="0"/>
            </a:endParaRPr>
          </a:p>
        </p:txBody>
      </p:sp>
      <p:cxnSp>
        <p:nvCxnSpPr>
          <p:cNvPr id="20" name="Straight Arrow Connector 19"/>
          <p:cNvCxnSpPr>
            <a:endCxn id="31" idx="3"/>
          </p:cNvCxnSpPr>
          <p:nvPr/>
        </p:nvCxnSpPr>
        <p:spPr bwMode="auto">
          <a:xfrm flipH="1" flipV="1">
            <a:off x="3450683" y="4953635"/>
            <a:ext cx="802340" cy="203156"/>
          </a:xfrm>
          <a:prstGeom prst="straightConnector1">
            <a:avLst/>
          </a:prstGeom>
          <a:noFill/>
          <a:ln w="53975"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8301701" y="1488952"/>
            <a:ext cx="2432974" cy="646331"/>
          </a:xfrm>
          <a:prstGeom prst="rect">
            <a:avLst/>
          </a:prstGeom>
          <a:solidFill>
            <a:schemeClr val="bg2">
              <a:lumMod val="40000"/>
              <a:lumOff val="60000"/>
            </a:schemeClr>
          </a:solidFill>
          <a:ln w="25400">
            <a:solidFill>
              <a:srgbClr val="FF0000"/>
            </a:solidFill>
          </a:ln>
        </p:spPr>
        <p:txBody>
          <a:bodyPr wrap="square" rtlCol="0">
            <a:noAutofit/>
          </a:bodyPr>
          <a:lstStyle/>
          <a:p>
            <a:pPr algn="ctr">
              <a:defRPr/>
            </a:pPr>
            <a:r>
              <a:rPr lang="en-US" dirty="0" smtClean="0"/>
              <a:t>Solid magenta line </a:t>
            </a:r>
            <a:r>
              <a:rPr lang="en-US" dirty="0"/>
              <a:t>segregates the airspace</a:t>
            </a:r>
          </a:p>
        </p:txBody>
      </p:sp>
      <p:sp>
        <p:nvSpPr>
          <p:cNvPr id="19" name="Rectangle 2"/>
          <p:cNvSpPr txBox="1">
            <a:spLocks noChangeArrowheads="1"/>
          </p:cNvSpPr>
          <p:nvPr/>
        </p:nvSpPr>
        <p:spPr>
          <a:xfrm>
            <a:off x="588389" y="1317080"/>
            <a:ext cx="2744135" cy="4907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rgbClr val="21456E"/>
                </a:solidFill>
                <a:latin typeface="+mj-lt"/>
                <a:ea typeface="+mj-ea"/>
                <a:cs typeface="+mj-cs"/>
              </a:defRPr>
            </a:lvl1pPr>
          </a:lstStyle>
          <a:p>
            <a:r>
              <a:rPr lang="en-US" sz="2800" dirty="0" smtClean="0"/>
              <a:t>Surface Echo </a:t>
            </a:r>
            <a:r>
              <a:rPr lang="en-US" sz="2800" dirty="0"/>
              <a:t>-</a:t>
            </a:r>
            <a:r>
              <a:rPr lang="en-US" sz="2800" dirty="0" smtClean="0"/>
              <a:t> E3</a:t>
            </a:r>
            <a:endParaRPr lang="en-US" sz="2800" dirty="0"/>
          </a:p>
        </p:txBody>
      </p:sp>
    </p:spTree>
    <p:extLst>
      <p:ext uri="{BB962C8B-B14F-4D97-AF65-F5344CB8AC3E}">
        <p14:creationId xmlns:p14="http://schemas.microsoft.com/office/powerpoint/2010/main" val="1300911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5C9709-8EE2-534C-B765-B9532E299A6B}" type="datetime1">
              <a:rPr lang="en-US" smtClean="0"/>
              <a:t>10/3/2019</a:t>
            </a:fld>
            <a:endParaRPr lang="en-US"/>
          </a:p>
        </p:txBody>
      </p:sp>
      <p:sp>
        <p:nvSpPr>
          <p:cNvPr id="4" name="Footer Placeholder 3"/>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12</a:t>
            </a:fld>
            <a:endParaRPr lang="en-US"/>
          </a:p>
        </p:txBody>
      </p:sp>
      <p:sp>
        <p:nvSpPr>
          <p:cNvPr id="26" name="TextBox 25"/>
          <p:cNvSpPr txBox="1"/>
          <p:nvPr/>
        </p:nvSpPr>
        <p:spPr>
          <a:xfrm>
            <a:off x="9231790" y="4587709"/>
            <a:ext cx="2107598" cy="954107"/>
          </a:xfrm>
          <a:prstGeom prst="rect">
            <a:avLst/>
          </a:prstGeom>
          <a:noFill/>
          <a:ln>
            <a:solidFill>
              <a:schemeClr val="tx1"/>
            </a:solidFill>
          </a:ln>
        </p:spPr>
        <p:txBody>
          <a:bodyPr wrap="square" rtlCol="0">
            <a:noAutofit/>
          </a:bodyPr>
          <a:lstStyle/>
          <a:p>
            <a:pPr algn="ctr"/>
            <a:r>
              <a:rPr lang="en-US" sz="2800" dirty="0"/>
              <a:t>Class E2 surface area</a:t>
            </a:r>
          </a:p>
        </p:txBody>
      </p:sp>
      <p:pic>
        <p:nvPicPr>
          <p:cNvPr id="16" name="Picture 15"/>
          <p:cNvPicPr>
            <a:picLocks noChangeAspect="1"/>
          </p:cNvPicPr>
          <p:nvPr/>
        </p:nvPicPr>
        <p:blipFill>
          <a:blip r:embed="rId3"/>
          <a:stretch>
            <a:fillRect/>
          </a:stretch>
        </p:blipFill>
        <p:spPr>
          <a:xfrm>
            <a:off x="2857500" y="1802443"/>
            <a:ext cx="6230073" cy="4415528"/>
          </a:xfrm>
          <a:prstGeom prst="rect">
            <a:avLst/>
          </a:prstGeom>
        </p:spPr>
      </p:pic>
      <p:sp>
        <p:nvSpPr>
          <p:cNvPr id="19" name="TextBox 18"/>
          <p:cNvSpPr txBox="1"/>
          <p:nvPr/>
        </p:nvSpPr>
        <p:spPr>
          <a:xfrm>
            <a:off x="7341480" y="1598639"/>
            <a:ext cx="1906869" cy="923330"/>
          </a:xfrm>
          <a:prstGeom prst="rect">
            <a:avLst/>
          </a:prstGeom>
          <a:solidFill>
            <a:schemeClr val="bg2">
              <a:lumMod val="40000"/>
              <a:lumOff val="60000"/>
            </a:schemeClr>
          </a:solidFill>
          <a:ln w="25400">
            <a:solidFill>
              <a:srgbClr val="FF0000"/>
            </a:solid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No dashed line segregating the airspace</a:t>
            </a:r>
            <a:endParaRPr lang="en-US" dirty="0"/>
          </a:p>
        </p:txBody>
      </p:sp>
      <p:sp>
        <p:nvSpPr>
          <p:cNvPr id="31" name="TextBox 30"/>
          <p:cNvSpPr txBox="1"/>
          <p:nvPr/>
        </p:nvSpPr>
        <p:spPr>
          <a:xfrm>
            <a:off x="1034144" y="3843897"/>
            <a:ext cx="2201306" cy="686839"/>
          </a:xfrm>
          <a:prstGeom prst="rect">
            <a:avLst/>
          </a:prstGeom>
          <a:solidFill>
            <a:schemeClr val="bg2">
              <a:lumMod val="40000"/>
              <a:lumOff val="60000"/>
            </a:schemeClr>
          </a:solidFill>
          <a:ln w="25400">
            <a:solidFill>
              <a:srgbClr val="FF0000"/>
            </a:solid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ATC authorization needed (Class E2)</a:t>
            </a:r>
            <a:endParaRPr lang="en-US" dirty="0"/>
          </a:p>
        </p:txBody>
      </p:sp>
      <p:sp>
        <p:nvSpPr>
          <p:cNvPr id="2" name="Freeform 1"/>
          <p:cNvSpPr/>
          <p:nvPr/>
        </p:nvSpPr>
        <p:spPr>
          <a:xfrm>
            <a:off x="4453580" y="2852999"/>
            <a:ext cx="2668772" cy="2615609"/>
          </a:xfrm>
          <a:custGeom>
            <a:avLst/>
            <a:gdLst>
              <a:gd name="connsiteX0" fmla="*/ 478465 w 2668772"/>
              <a:gd name="connsiteY0" fmla="*/ 0 h 2615609"/>
              <a:gd name="connsiteX1" fmla="*/ 1212111 w 2668772"/>
              <a:gd name="connsiteY1" fmla="*/ 425302 h 2615609"/>
              <a:gd name="connsiteX2" fmla="*/ 1382232 w 2668772"/>
              <a:gd name="connsiteY2" fmla="*/ 361507 h 2615609"/>
              <a:gd name="connsiteX3" fmla="*/ 1616148 w 2668772"/>
              <a:gd name="connsiteY3" fmla="*/ 361507 h 2615609"/>
              <a:gd name="connsiteX4" fmla="*/ 1818167 w 2668772"/>
              <a:gd name="connsiteY4" fmla="*/ 393405 h 2615609"/>
              <a:gd name="connsiteX5" fmla="*/ 1998921 w 2668772"/>
              <a:gd name="connsiteY5" fmla="*/ 510363 h 2615609"/>
              <a:gd name="connsiteX6" fmla="*/ 2137144 w 2668772"/>
              <a:gd name="connsiteY6" fmla="*/ 627321 h 2615609"/>
              <a:gd name="connsiteX7" fmla="*/ 2222204 w 2668772"/>
              <a:gd name="connsiteY7" fmla="*/ 744279 h 2615609"/>
              <a:gd name="connsiteX8" fmla="*/ 2286000 w 2668772"/>
              <a:gd name="connsiteY8" fmla="*/ 871870 h 2615609"/>
              <a:gd name="connsiteX9" fmla="*/ 2349795 w 2668772"/>
              <a:gd name="connsiteY9" fmla="*/ 1020726 h 2615609"/>
              <a:gd name="connsiteX10" fmla="*/ 2349795 w 2668772"/>
              <a:gd name="connsiteY10" fmla="*/ 1180214 h 2615609"/>
              <a:gd name="connsiteX11" fmla="*/ 2328530 w 2668772"/>
              <a:gd name="connsiteY11" fmla="*/ 1329070 h 2615609"/>
              <a:gd name="connsiteX12" fmla="*/ 2307265 w 2668772"/>
              <a:gd name="connsiteY12" fmla="*/ 1424763 h 2615609"/>
              <a:gd name="connsiteX13" fmla="*/ 2286000 w 2668772"/>
              <a:gd name="connsiteY13" fmla="*/ 1499191 h 2615609"/>
              <a:gd name="connsiteX14" fmla="*/ 2275367 w 2668772"/>
              <a:gd name="connsiteY14" fmla="*/ 1552354 h 2615609"/>
              <a:gd name="connsiteX15" fmla="*/ 2668772 w 2668772"/>
              <a:gd name="connsiteY15" fmla="*/ 2158409 h 2615609"/>
              <a:gd name="connsiteX16" fmla="*/ 1860697 w 2668772"/>
              <a:gd name="connsiteY16" fmla="*/ 2615609 h 2615609"/>
              <a:gd name="connsiteX17" fmla="*/ 1477925 w 2668772"/>
              <a:gd name="connsiteY17" fmla="*/ 1998921 h 2615609"/>
              <a:gd name="connsiteX18" fmla="*/ 1233376 w 2668772"/>
              <a:gd name="connsiteY18" fmla="*/ 1967023 h 2615609"/>
              <a:gd name="connsiteX19" fmla="*/ 1105786 w 2668772"/>
              <a:gd name="connsiteY19" fmla="*/ 1924493 h 2615609"/>
              <a:gd name="connsiteX20" fmla="*/ 999460 w 2668772"/>
              <a:gd name="connsiteY20" fmla="*/ 1850065 h 2615609"/>
              <a:gd name="connsiteX21" fmla="*/ 882502 w 2668772"/>
              <a:gd name="connsiteY21" fmla="*/ 1743740 h 2615609"/>
              <a:gd name="connsiteX22" fmla="*/ 754911 w 2668772"/>
              <a:gd name="connsiteY22" fmla="*/ 1584251 h 2615609"/>
              <a:gd name="connsiteX23" fmla="*/ 712381 w 2668772"/>
              <a:gd name="connsiteY23" fmla="*/ 1467293 h 2615609"/>
              <a:gd name="connsiteX24" fmla="*/ 648586 w 2668772"/>
              <a:gd name="connsiteY24" fmla="*/ 1297172 h 2615609"/>
              <a:gd name="connsiteX25" fmla="*/ 648586 w 2668772"/>
              <a:gd name="connsiteY25" fmla="*/ 1190847 h 2615609"/>
              <a:gd name="connsiteX26" fmla="*/ 0 w 2668772"/>
              <a:gd name="connsiteY26" fmla="*/ 839972 h 2615609"/>
              <a:gd name="connsiteX27" fmla="*/ 478465 w 2668772"/>
              <a:gd name="connsiteY27" fmla="*/ 0 h 261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772" h="2615609">
                <a:moveTo>
                  <a:pt x="478465" y="0"/>
                </a:moveTo>
                <a:lnTo>
                  <a:pt x="1212111" y="425302"/>
                </a:lnTo>
                <a:lnTo>
                  <a:pt x="1382232" y="361507"/>
                </a:lnTo>
                <a:lnTo>
                  <a:pt x="1616148" y="361507"/>
                </a:lnTo>
                <a:lnTo>
                  <a:pt x="1818167" y="393405"/>
                </a:lnTo>
                <a:lnTo>
                  <a:pt x="1998921" y="510363"/>
                </a:lnTo>
                <a:lnTo>
                  <a:pt x="2137144" y="627321"/>
                </a:lnTo>
                <a:lnTo>
                  <a:pt x="2222204" y="744279"/>
                </a:lnTo>
                <a:lnTo>
                  <a:pt x="2286000" y="871870"/>
                </a:lnTo>
                <a:lnTo>
                  <a:pt x="2349795" y="1020726"/>
                </a:lnTo>
                <a:lnTo>
                  <a:pt x="2349795" y="1180214"/>
                </a:lnTo>
                <a:lnTo>
                  <a:pt x="2328530" y="1329070"/>
                </a:lnTo>
                <a:lnTo>
                  <a:pt x="2307265" y="1424763"/>
                </a:lnTo>
                <a:lnTo>
                  <a:pt x="2286000" y="1499191"/>
                </a:lnTo>
                <a:lnTo>
                  <a:pt x="2275367" y="1552354"/>
                </a:lnTo>
                <a:lnTo>
                  <a:pt x="2668772" y="2158409"/>
                </a:lnTo>
                <a:lnTo>
                  <a:pt x="1860697" y="2615609"/>
                </a:lnTo>
                <a:lnTo>
                  <a:pt x="1477925" y="1998921"/>
                </a:lnTo>
                <a:lnTo>
                  <a:pt x="1233376" y="1967023"/>
                </a:lnTo>
                <a:lnTo>
                  <a:pt x="1105786" y="1924493"/>
                </a:lnTo>
                <a:lnTo>
                  <a:pt x="999460" y="1850065"/>
                </a:lnTo>
                <a:lnTo>
                  <a:pt x="882502" y="1743740"/>
                </a:lnTo>
                <a:lnTo>
                  <a:pt x="754911" y="1584251"/>
                </a:lnTo>
                <a:lnTo>
                  <a:pt x="712381" y="1467293"/>
                </a:lnTo>
                <a:lnTo>
                  <a:pt x="648586" y="1297172"/>
                </a:lnTo>
                <a:lnTo>
                  <a:pt x="648586" y="1190847"/>
                </a:lnTo>
                <a:lnTo>
                  <a:pt x="0" y="839972"/>
                </a:lnTo>
                <a:lnTo>
                  <a:pt x="478465" y="0"/>
                </a:lnTo>
                <a:close/>
              </a:path>
            </a:pathLst>
          </a:cu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31" idx="3"/>
          </p:cNvCxnSpPr>
          <p:nvPr/>
        </p:nvCxnSpPr>
        <p:spPr bwMode="auto">
          <a:xfrm flipH="1">
            <a:off x="3235450" y="3754559"/>
            <a:ext cx="1160353" cy="432758"/>
          </a:xfrm>
          <a:prstGeom prst="straightConnector1">
            <a:avLst/>
          </a:prstGeom>
          <a:noFill/>
          <a:ln w="53975"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endCxn id="31" idx="3"/>
          </p:cNvCxnSpPr>
          <p:nvPr/>
        </p:nvCxnSpPr>
        <p:spPr bwMode="auto">
          <a:xfrm flipH="1" flipV="1">
            <a:off x="3235450" y="4187317"/>
            <a:ext cx="1894000" cy="152033"/>
          </a:xfrm>
          <a:prstGeom prst="straightConnector1">
            <a:avLst/>
          </a:prstGeom>
          <a:noFill/>
          <a:ln w="53975"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endCxn id="31" idx="3"/>
          </p:cNvCxnSpPr>
          <p:nvPr/>
        </p:nvCxnSpPr>
        <p:spPr bwMode="auto">
          <a:xfrm flipH="1" flipV="1">
            <a:off x="3235450" y="4187317"/>
            <a:ext cx="2893460" cy="992005"/>
          </a:xfrm>
          <a:prstGeom prst="straightConnector1">
            <a:avLst/>
          </a:prstGeom>
          <a:noFill/>
          <a:ln w="53975"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2"/>
          <p:cNvSpPr txBox="1">
            <a:spLocks noChangeArrowheads="1"/>
          </p:cNvSpPr>
          <p:nvPr/>
        </p:nvSpPr>
        <p:spPr>
          <a:xfrm>
            <a:off x="588389" y="1317080"/>
            <a:ext cx="2657311" cy="4907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rgbClr val="21456E"/>
                </a:solidFill>
                <a:latin typeface="+mj-lt"/>
                <a:ea typeface="+mj-ea"/>
                <a:cs typeface="+mj-cs"/>
              </a:defRPr>
            </a:lvl1pPr>
          </a:lstStyle>
          <a:p>
            <a:r>
              <a:rPr lang="en-US" sz="2800" dirty="0" smtClean="0"/>
              <a:t>Surface Echo - E2</a:t>
            </a:r>
            <a:endParaRPr lang="en-US" sz="2800" dirty="0"/>
          </a:p>
        </p:txBody>
      </p:sp>
    </p:spTree>
    <p:extLst>
      <p:ext uri="{BB962C8B-B14F-4D97-AF65-F5344CB8AC3E}">
        <p14:creationId xmlns:p14="http://schemas.microsoft.com/office/powerpoint/2010/main" val="2150021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5C9709-8EE2-534C-B765-B9532E299A6B}" type="datetime1">
              <a:rPr lang="en-US" smtClean="0"/>
              <a:t>10/3/2019</a:t>
            </a:fld>
            <a:endParaRPr lang="en-US"/>
          </a:p>
        </p:txBody>
      </p:sp>
      <p:sp>
        <p:nvSpPr>
          <p:cNvPr id="4" name="Footer Placeholder 3"/>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13</a:t>
            </a:fld>
            <a:endParaRPr lang="en-US"/>
          </a:p>
        </p:txBody>
      </p:sp>
      <p:sp>
        <p:nvSpPr>
          <p:cNvPr id="8" name="Rectangle 3"/>
          <p:cNvSpPr txBox="1">
            <a:spLocks noChangeArrowheads="1"/>
          </p:cNvSpPr>
          <p:nvPr/>
        </p:nvSpPr>
        <p:spPr bwMode="auto">
          <a:xfrm>
            <a:off x="1527048" y="1370102"/>
            <a:ext cx="5097035" cy="424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dirty="0" smtClean="0">
                <a:solidFill>
                  <a:schemeClr val="accent1">
                    <a:lumMod val="50000"/>
                  </a:schemeClr>
                </a:solidFill>
              </a:rPr>
              <a:t>UAS Facility Map:</a:t>
            </a:r>
            <a:endParaRPr lang="en-US" dirty="0"/>
          </a:p>
          <a:p>
            <a:pPr lvl="1">
              <a:buFont typeface="Arial" panose="020B0604020202020204" pitchFamily="34" charset="0"/>
              <a:buChar char="•"/>
            </a:pPr>
            <a:r>
              <a:rPr lang="en-US" dirty="0" smtClean="0"/>
              <a:t>Identifies areas where ATC authorization is required</a:t>
            </a:r>
          </a:p>
          <a:p>
            <a:pPr marL="457200" lvl="1" indent="0">
              <a:buNone/>
            </a:pPr>
            <a:endParaRPr lang="en-US" dirty="0" smtClean="0"/>
          </a:p>
          <a:p>
            <a:pPr lvl="1">
              <a:buFont typeface="Arial" panose="020B0604020202020204" pitchFamily="34" charset="0"/>
              <a:buChar char="•"/>
            </a:pPr>
            <a:r>
              <a:rPr lang="en-US" dirty="0" smtClean="0"/>
              <a:t>Controlled airspace:</a:t>
            </a:r>
          </a:p>
          <a:p>
            <a:pPr lvl="2">
              <a:buFont typeface="Arial" panose="020B0604020202020204" pitchFamily="34" charset="0"/>
              <a:buChar char="•"/>
            </a:pPr>
            <a:r>
              <a:rPr lang="en-US" dirty="0" smtClean="0"/>
              <a:t>Class B</a:t>
            </a:r>
          </a:p>
          <a:p>
            <a:pPr lvl="2">
              <a:buFont typeface="Arial" panose="020B0604020202020204" pitchFamily="34" charset="0"/>
              <a:buChar char="•"/>
            </a:pPr>
            <a:r>
              <a:rPr lang="en-US" dirty="0" smtClean="0"/>
              <a:t>Class C</a:t>
            </a:r>
          </a:p>
          <a:p>
            <a:pPr lvl="2">
              <a:buFont typeface="Arial" panose="020B0604020202020204" pitchFamily="34" charset="0"/>
              <a:buChar char="•"/>
            </a:pPr>
            <a:r>
              <a:rPr lang="en-US" dirty="0" smtClean="0"/>
              <a:t>Class D</a:t>
            </a:r>
          </a:p>
          <a:p>
            <a:pPr lvl="2">
              <a:buFont typeface="Arial" panose="020B0604020202020204" pitchFamily="34" charset="0"/>
              <a:buChar char="•"/>
            </a:pPr>
            <a:r>
              <a:rPr lang="en-US" dirty="0" smtClean="0"/>
              <a:t>Surface Class Echo - E2</a:t>
            </a:r>
            <a:endParaRPr lang="en-US" dirty="0"/>
          </a:p>
        </p:txBody>
      </p:sp>
      <p:pic>
        <p:nvPicPr>
          <p:cNvPr id="9" name="Picture 8"/>
          <p:cNvPicPr>
            <a:picLocks noChangeAspect="1"/>
          </p:cNvPicPr>
          <p:nvPr/>
        </p:nvPicPr>
        <p:blipFill>
          <a:blip r:embed="rId3"/>
          <a:stretch>
            <a:fillRect/>
          </a:stretch>
        </p:blipFill>
        <p:spPr>
          <a:xfrm>
            <a:off x="6911162" y="1457296"/>
            <a:ext cx="4353829" cy="4156695"/>
          </a:xfrm>
          <a:prstGeom prst="rect">
            <a:avLst/>
          </a:prstGeom>
        </p:spPr>
      </p:pic>
    </p:spTree>
    <p:extLst>
      <p:ext uri="{BB962C8B-B14F-4D97-AF65-F5344CB8AC3E}">
        <p14:creationId xmlns:p14="http://schemas.microsoft.com/office/powerpoint/2010/main" val="799995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502" y="1271932"/>
            <a:ext cx="5049498" cy="4934332"/>
          </a:xfrm>
          <a:prstGeom prst="rect">
            <a:avLst/>
          </a:prstGeom>
        </p:spPr>
      </p:pic>
      <p:sp>
        <p:nvSpPr>
          <p:cNvPr id="3" name="Date Placeholder 2"/>
          <p:cNvSpPr>
            <a:spLocks noGrp="1"/>
          </p:cNvSpPr>
          <p:nvPr>
            <p:ph type="dt" sz="half" idx="10"/>
          </p:nvPr>
        </p:nvSpPr>
        <p:spPr/>
        <p:txBody>
          <a:bodyPr/>
          <a:lstStyle/>
          <a:p>
            <a:fld id="{FE5C9709-8EE2-534C-B765-B9532E299A6B}" type="datetime1">
              <a:rPr lang="en-US" smtClean="0"/>
              <a:t>10/3/2019</a:t>
            </a:fld>
            <a:endParaRPr lang="en-US"/>
          </a:p>
        </p:txBody>
      </p:sp>
      <p:sp>
        <p:nvSpPr>
          <p:cNvPr id="4" name="Footer Placeholder 3"/>
          <p:cNvSpPr>
            <a:spLocks noGrp="1"/>
          </p:cNvSpPr>
          <p:nvPr>
            <p:ph type="ftr" sz="quarter" idx="11"/>
          </p:nvPr>
        </p:nvSpPr>
        <p:spPr/>
        <p:txBody>
          <a:bodyPr/>
          <a:lstStyle/>
          <a:p>
            <a:r>
              <a:rPr lang="en-US" dirty="0"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14</a:t>
            </a:fld>
            <a:endParaRPr lang="en-US"/>
          </a:p>
        </p:txBody>
      </p:sp>
      <p:sp>
        <p:nvSpPr>
          <p:cNvPr id="2" name="Freeform 1"/>
          <p:cNvSpPr/>
          <p:nvPr/>
        </p:nvSpPr>
        <p:spPr>
          <a:xfrm>
            <a:off x="3322834" y="1543050"/>
            <a:ext cx="1076325" cy="1657350"/>
          </a:xfrm>
          <a:custGeom>
            <a:avLst/>
            <a:gdLst>
              <a:gd name="connsiteX0" fmla="*/ 161925 w 1076325"/>
              <a:gd name="connsiteY0" fmla="*/ 0 h 1657350"/>
              <a:gd name="connsiteX1" fmla="*/ 1076325 w 1076325"/>
              <a:gd name="connsiteY1" fmla="*/ 114300 h 1657350"/>
              <a:gd name="connsiteX2" fmla="*/ 904875 w 1076325"/>
              <a:gd name="connsiteY2" fmla="*/ 1657350 h 1657350"/>
              <a:gd name="connsiteX3" fmla="*/ 609600 w 1076325"/>
              <a:gd name="connsiteY3" fmla="*/ 1524000 h 1657350"/>
              <a:gd name="connsiteX4" fmla="*/ 342900 w 1076325"/>
              <a:gd name="connsiteY4" fmla="*/ 1466850 h 1657350"/>
              <a:gd name="connsiteX5" fmla="*/ 85725 w 1076325"/>
              <a:gd name="connsiteY5" fmla="*/ 1466850 h 1657350"/>
              <a:gd name="connsiteX6" fmla="*/ 0 w 1076325"/>
              <a:gd name="connsiteY6" fmla="*/ 1514475 h 1657350"/>
              <a:gd name="connsiteX7" fmla="*/ 161925 w 1076325"/>
              <a:gd name="connsiteY7" fmla="*/ 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657350">
                <a:moveTo>
                  <a:pt x="161925" y="0"/>
                </a:moveTo>
                <a:lnTo>
                  <a:pt x="1076325" y="114300"/>
                </a:lnTo>
                <a:lnTo>
                  <a:pt x="904875" y="1657350"/>
                </a:lnTo>
                <a:lnTo>
                  <a:pt x="609600" y="1524000"/>
                </a:lnTo>
                <a:lnTo>
                  <a:pt x="342900" y="1466850"/>
                </a:lnTo>
                <a:lnTo>
                  <a:pt x="85725" y="1466850"/>
                </a:lnTo>
                <a:lnTo>
                  <a:pt x="0" y="1514475"/>
                </a:lnTo>
                <a:lnTo>
                  <a:pt x="161925" y="0"/>
                </a:lnTo>
                <a:close/>
              </a:path>
            </a:pathLst>
          </a:cu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57748" y="3104045"/>
            <a:ext cx="2256044" cy="2288077"/>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6444207" y="1271932"/>
            <a:ext cx="4671468" cy="4934332"/>
          </a:xfrm>
          <a:prstGeom prst="rect">
            <a:avLst/>
          </a:prstGeom>
        </p:spPr>
      </p:pic>
      <p:cxnSp>
        <p:nvCxnSpPr>
          <p:cNvPr id="9" name="Straight Arrow Connector 8"/>
          <p:cNvCxnSpPr>
            <a:stCxn id="11" idx="1"/>
            <a:endCxn id="10" idx="0"/>
          </p:cNvCxnSpPr>
          <p:nvPr/>
        </p:nvCxnSpPr>
        <p:spPr bwMode="auto">
          <a:xfrm>
            <a:off x="4484162" y="3526609"/>
            <a:ext cx="1855970" cy="1505576"/>
          </a:xfrm>
          <a:prstGeom prst="straightConnector1">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299338" y="5032185"/>
            <a:ext cx="2081588" cy="989792"/>
          </a:xfrm>
          <a:prstGeom prst="rect">
            <a:avLst/>
          </a:prstGeom>
          <a:solidFill>
            <a:schemeClr val="bg2">
              <a:lumMod val="40000"/>
              <a:lumOff val="60000"/>
            </a:schemeClr>
          </a:solidFill>
          <a:ln w="25400">
            <a:solidFill>
              <a:srgbClr val="FF0000"/>
            </a:solidFill>
          </a:ln>
        </p:spPr>
        <p:txBody>
          <a:bodyPr wrap="square" rtlCol="0">
            <a:noAutofit/>
          </a:bodyPr>
          <a:lstStyle/>
          <a:p>
            <a:pPr algn="ctr">
              <a:defRPr/>
            </a:pPr>
            <a:r>
              <a:rPr lang="en-US" dirty="0" smtClean="0"/>
              <a:t>Surface Class E Airspace is segregated</a:t>
            </a:r>
            <a:endParaRPr lang="en-US" dirty="0"/>
          </a:p>
        </p:txBody>
      </p:sp>
      <p:sp>
        <p:nvSpPr>
          <p:cNvPr id="11" name="Block Arc 10"/>
          <p:cNvSpPr/>
          <p:nvPr/>
        </p:nvSpPr>
        <p:spPr bwMode="auto">
          <a:xfrm rot="2628713">
            <a:off x="2648924" y="2863051"/>
            <a:ext cx="2144723" cy="2042303"/>
          </a:xfrm>
          <a:prstGeom prst="blockArc">
            <a:avLst>
              <a:gd name="adj1" fmla="val 10665240"/>
              <a:gd name="adj2" fmla="val 17464418"/>
              <a:gd name="adj3" fmla="val 18090"/>
            </a:avLst>
          </a:prstGeom>
          <a:noFill/>
          <a:ln w="79375">
            <a:solidFill>
              <a:srgbClr val="FF0000"/>
            </a:solidFill>
          </a:ln>
          <a:effectLs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latin typeface="Arial" charset="0"/>
            </a:endParaRPr>
          </a:p>
        </p:txBody>
      </p:sp>
    </p:spTree>
    <p:extLst>
      <p:ext uri="{BB962C8B-B14F-4D97-AF65-F5344CB8AC3E}">
        <p14:creationId xmlns:p14="http://schemas.microsoft.com/office/powerpoint/2010/main" val="1132724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CDEF1-5797-4413-9E7B-8BE3D757E0FF}" type="datetime1">
              <a:rPr lang="en-US" smtClean="0"/>
              <a:t>10/3/2019</a:t>
            </a:fld>
            <a:endParaRPr lang="en-US"/>
          </a:p>
        </p:txBody>
      </p:sp>
      <p:sp>
        <p:nvSpPr>
          <p:cNvPr id="3" name="Footer Placeholder 2"/>
          <p:cNvSpPr>
            <a:spLocks noGrp="1"/>
          </p:cNvSpPr>
          <p:nvPr>
            <p:ph type="ftr" sz="quarter" idx="11"/>
          </p:nvPr>
        </p:nvSpPr>
        <p:spPr/>
        <p:txBody>
          <a:bodyPr/>
          <a:lstStyle/>
          <a:p>
            <a:r>
              <a:rPr lang="en-US" smtClean="0"/>
              <a:t>WWW.FAA.GOV/UAS</a:t>
            </a:r>
            <a:endParaRPr lang="en-US" dirty="0"/>
          </a:p>
        </p:txBody>
      </p:sp>
      <p:sp>
        <p:nvSpPr>
          <p:cNvPr id="4" name="Slide Number Placeholder 3"/>
          <p:cNvSpPr>
            <a:spLocks noGrp="1"/>
          </p:cNvSpPr>
          <p:nvPr>
            <p:ph type="sldNum" sz="quarter" idx="12"/>
          </p:nvPr>
        </p:nvSpPr>
        <p:spPr/>
        <p:txBody>
          <a:bodyPr/>
          <a:lstStyle/>
          <a:p>
            <a:fld id="{D09944C9-9ED5-FE44-93FD-3A47AE452F57}" type="slidenum">
              <a:rPr lang="en-US" smtClean="0"/>
              <a:pPr/>
              <a:t>15</a:t>
            </a:fld>
            <a:endParaRPr lang="en-US"/>
          </a:p>
        </p:txBody>
      </p:sp>
      <p:sp>
        <p:nvSpPr>
          <p:cNvPr id="11" name="Rectangle 2"/>
          <p:cNvSpPr txBox="1">
            <a:spLocks noChangeArrowheads="1"/>
          </p:cNvSpPr>
          <p:nvPr/>
        </p:nvSpPr>
        <p:spPr>
          <a:xfrm>
            <a:off x="838200" y="3403560"/>
            <a:ext cx="3872103" cy="69286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rgbClr val="21456E"/>
                </a:solidFill>
                <a:latin typeface="+mj-lt"/>
                <a:ea typeface="+mj-ea"/>
                <a:cs typeface="+mj-cs"/>
              </a:defRPr>
            </a:lvl1pPr>
          </a:lstStyle>
          <a:p>
            <a:pPr algn="ctr"/>
            <a:r>
              <a:rPr lang="en-US" sz="4400" i="1" dirty="0" smtClean="0"/>
              <a:t>Thank You!</a:t>
            </a:r>
            <a:endParaRPr lang="en-US" sz="4400" i="1" dirty="0"/>
          </a:p>
        </p:txBody>
      </p:sp>
      <p:pic>
        <p:nvPicPr>
          <p:cNvPr id="8" name="Picture 7"/>
          <p:cNvPicPr>
            <a:picLocks noChangeAspect="1"/>
          </p:cNvPicPr>
          <p:nvPr/>
        </p:nvPicPr>
        <p:blipFill>
          <a:blip r:embed="rId3"/>
          <a:stretch>
            <a:fillRect/>
          </a:stretch>
        </p:blipFill>
        <p:spPr>
          <a:xfrm>
            <a:off x="4710302" y="1785770"/>
            <a:ext cx="6643498" cy="3928446"/>
          </a:xfrm>
          <a:prstGeom prst="rect">
            <a:avLst/>
          </a:prstGeom>
        </p:spPr>
      </p:pic>
    </p:spTree>
    <p:extLst>
      <p:ext uri="{BB962C8B-B14F-4D97-AF65-F5344CB8AC3E}">
        <p14:creationId xmlns:p14="http://schemas.microsoft.com/office/powerpoint/2010/main" val="3764074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3"/>
          <p:cNvSpPr txBox="1">
            <a:spLocks noChangeArrowheads="1"/>
          </p:cNvSpPr>
          <p:nvPr/>
        </p:nvSpPr>
        <p:spPr bwMode="auto">
          <a:xfrm>
            <a:off x="1928813" y="1470025"/>
            <a:ext cx="29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3"/>
          <p:cNvSpPr txBox="1">
            <a:spLocks noChangeArrowheads="1"/>
          </p:cNvSpPr>
          <p:nvPr/>
        </p:nvSpPr>
        <p:spPr bwMode="auto">
          <a:xfrm>
            <a:off x="1527048" y="1370103"/>
            <a:ext cx="5155663" cy="425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dirty="0" smtClean="0">
                <a:solidFill>
                  <a:schemeClr val="accent1">
                    <a:lumMod val="50000"/>
                  </a:schemeClr>
                </a:solidFill>
              </a:rPr>
              <a:t>Objectives:</a:t>
            </a:r>
          </a:p>
          <a:p>
            <a:pPr marL="0" indent="0">
              <a:buNone/>
            </a:pPr>
            <a:r>
              <a:rPr lang="en-US" sz="2400" b="0" dirty="0"/>
              <a:t>U</a:t>
            </a:r>
            <a:r>
              <a:rPr lang="en-US" sz="2400" b="0" dirty="0" smtClean="0"/>
              <a:t>nderstand </a:t>
            </a:r>
            <a:r>
              <a:rPr lang="en-US" sz="2400" b="0" dirty="0" smtClean="0"/>
              <a:t>Class E airspace</a:t>
            </a:r>
            <a:r>
              <a:rPr lang="en-US" b="0" dirty="0" smtClean="0"/>
              <a:t>:</a:t>
            </a:r>
            <a:endParaRPr lang="en-US" b="0" dirty="0"/>
          </a:p>
          <a:p>
            <a:pPr lvl="1">
              <a:buFont typeface="Arial" panose="020B0604020202020204" pitchFamily="34" charset="0"/>
              <a:buChar char="•"/>
            </a:pPr>
            <a:r>
              <a:rPr lang="en-US" dirty="0" smtClean="0"/>
              <a:t>Types E2, E3, and E4</a:t>
            </a: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How it’s depicted on charts</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Authorization Requirements</a:t>
            </a:r>
          </a:p>
        </p:txBody>
      </p:sp>
      <p:sp>
        <p:nvSpPr>
          <p:cNvPr id="2" name="Date Placeholder 1"/>
          <p:cNvSpPr>
            <a:spLocks noGrp="1"/>
          </p:cNvSpPr>
          <p:nvPr>
            <p:ph type="dt" sz="half" idx="10"/>
          </p:nvPr>
        </p:nvSpPr>
        <p:spPr/>
        <p:txBody>
          <a:bodyPr/>
          <a:lstStyle/>
          <a:p>
            <a:fld id="{BF5AEE61-2325-4627-AC6F-641593FDE95F}" type="datetime1">
              <a:rPr lang="en-US" smtClean="0"/>
              <a:t>10/3/2019</a:t>
            </a:fld>
            <a:endParaRPr lang="en-US"/>
          </a:p>
        </p:txBody>
      </p:sp>
      <p:sp>
        <p:nvSpPr>
          <p:cNvPr id="3" name="Footer Placeholder 2"/>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552" y="1897063"/>
            <a:ext cx="3889248" cy="3200400"/>
          </a:xfrm>
          <a:prstGeom prst="rect">
            <a:avLst/>
          </a:prstGeom>
        </p:spPr>
      </p:pic>
    </p:spTree>
    <p:extLst>
      <p:ext uri="{BB962C8B-B14F-4D97-AF65-F5344CB8AC3E}">
        <p14:creationId xmlns:p14="http://schemas.microsoft.com/office/powerpoint/2010/main" val="3400072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3"/>
          <p:cNvSpPr txBox="1">
            <a:spLocks noChangeArrowheads="1"/>
          </p:cNvSpPr>
          <p:nvPr/>
        </p:nvSpPr>
        <p:spPr bwMode="auto">
          <a:xfrm>
            <a:off x="1928813" y="1470025"/>
            <a:ext cx="29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3"/>
          <p:cNvSpPr txBox="1">
            <a:spLocks noChangeArrowheads="1"/>
          </p:cNvSpPr>
          <p:nvPr/>
        </p:nvSpPr>
        <p:spPr bwMode="auto">
          <a:xfrm>
            <a:off x="1527049" y="1370102"/>
            <a:ext cx="4936016" cy="462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dirty="0" smtClean="0">
                <a:solidFill>
                  <a:schemeClr val="accent1">
                    <a:lumMod val="50000"/>
                  </a:schemeClr>
                </a:solidFill>
              </a:rPr>
              <a:t>Class Echo Airspace:</a:t>
            </a:r>
            <a:endParaRPr lang="en-US" dirty="0">
              <a:solidFill>
                <a:schemeClr val="accent1">
                  <a:lumMod val="50000"/>
                </a:schemeClr>
              </a:solidFill>
            </a:endParaRPr>
          </a:p>
          <a:p>
            <a:pPr lvl="1">
              <a:buFont typeface="Arial" panose="020B0604020202020204" pitchFamily="34" charset="0"/>
              <a:buChar char="•"/>
            </a:pPr>
            <a:r>
              <a:rPr lang="en-US" dirty="0"/>
              <a:t>Generally begins </a:t>
            </a:r>
            <a:r>
              <a:rPr lang="en-US" dirty="0" smtClean="0"/>
              <a:t>wher</a:t>
            </a:r>
            <a:r>
              <a:rPr lang="en-US" dirty="0"/>
              <a:t>e</a:t>
            </a:r>
            <a:r>
              <a:rPr lang="en-US" dirty="0" smtClean="0"/>
              <a:t> </a:t>
            </a:r>
            <a:r>
              <a:rPr lang="en-US" dirty="0"/>
              <a:t>Class </a:t>
            </a:r>
            <a:r>
              <a:rPr lang="en-US" dirty="0" smtClean="0"/>
              <a:t>Golf ends</a:t>
            </a:r>
            <a:endParaRPr lang="en-US" dirty="0"/>
          </a:p>
          <a:p>
            <a:pPr lvl="2">
              <a:buFont typeface="Arial" panose="020B0604020202020204" pitchFamily="34" charset="0"/>
              <a:buChar char="•"/>
            </a:pPr>
            <a:r>
              <a:rPr lang="en-US" dirty="0"/>
              <a:t>Typically 700ft or 1,200ft Above Ground Level</a:t>
            </a:r>
          </a:p>
          <a:p>
            <a:pPr lvl="2">
              <a:buFont typeface="Arial" panose="020B0604020202020204" pitchFamily="34" charset="0"/>
              <a:buChar char="•"/>
            </a:pPr>
            <a:r>
              <a:rPr lang="en-US" dirty="0"/>
              <a:t>Unless associated with an airport surface </a:t>
            </a:r>
            <a:r>
              <a:rPr lang="en-US" dirty="0" smtClean="0"/>
              <a:t>area</a:t>
            </a:r>
          </a:p>
          <a:p>
            <a:pPr marL="914400" lvl="2" indent="0">
              <a:buNone/>
            </a:pPr>
            <a:endParaRPr lang="en-US" dirty="0" smtClean="0"/>
          </a:p>
          <a:p>
            <a:pPr lvl="1">
              <a:buFont typeface="Arial" panose="020B0604020202020204" pitchFamily="34" charset="0"/>
              <a:buChar char="•"/>
            </a:pPr>
            <a:r>
              <a:rPr lang="en-US" dirty="0" smtClean="0">
                <a:solidFill>
                  <a:srgbClr val="FF0000"/>
                </a:solidFill>
              </a:rPr>
              <a:t>ATC </a:t>
            </a:r>
            <a:r>
              <a:rPr lang="en-US" dirty="0">
                <a:solidFill>
                  <a:srgbClr val="FF0000"/>
                </a:solidFill>
              </a:rPr>
              <a:t>authorization not </a:t>
            </a:r>
            <a:r>
              <a:rPr lang="en-US" dirty="0" smtClean="0">
                <a:solidFill>
                  <a:srgbClr val="FF0000"/>
                </a:solidFill>
              </a:rPr>
              <a:t>required for Part 107 operations</a:t>
            </a:r>
          </a:p>
        </p:txBody>
      </p:sp>
      <p:sp>
        <p:nvSpPr>
          <p:cNvPr id="2" name="Date Placeholder 1"/>
          <p:cNvSpPr>
            <a:spLocks noGrp="1"/>
          </p:cNvSpPr>
          <p:nvPr>
            <p:ph type="dt" sz="half" idx="10"/>
          </p:nvPr>
        </p:nvSpPr>
        <p:spPr/>
        <p:txBody>
          <a:bodyPr/>
          <a:lstStyle/>
          <a:p>
            <a:fld id="{2F0688A9-4BDC-4694-BDFE-504607B90663}" type="datetime1">
              <a:rPr lang="en-US" smtClean="0"/>
              <a:t>10/3/2019</a:t>
            </a:fld>
            <a:endParaRPr lang="en-US"/>
          </a:p>
        </p:txBody>
      </p:sp>
      <p:sp>
        <p:nvSpPr>
          <p:cNvPr id="3" name="Footer Placeholder 2"/>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065" y="1548006"/>
            <a:ext cx="5228828" cy="4443719"/>
          </a:xfrm>
          <a:prstGeom prst="rect">
            <a:avLst/>
          </a:prstGeom>
        </p:spPr>
      </p:pic>
      <p:sp>
        <p:nvSpPr>
          <p:cNvPr id="7" name="TextBox 6"/>
          <p:cNvSpPr txBox="1"/>
          <p:nvPr/>
        </p:nvSpPr>
        <p:spPr>
          <a:xfrm>
            <a:off x="9077479" y="2924175"/>
            <a:ext cx="1463862" cy="523220"/>
          </a:xfrm>
          <a:prstGeom prst="rect">
            <a:avLst/>
          </a:prstGeom>
          <a:noFill/>
        </p:spPr>
        <p:txBody>
          <a:bodyPr wrap="none" rtlCol="0">
            <a:spAutoFit/>
          </a:bodyPr>
          <a:lstStyle/>
          <a:p>
            <a:r>
              <a:rPr lang="en-US" sz="2800" b="1" dirty="0" smtClean="0">
                <a:solidFill>
                  <a:schemeClr val="bg1"/>
                </a:solidFill>
                <a:latin typeface="Arial Narrow" panose="020B0606020202030204" pitchFamily="34" charset="0"/>
              </a:rPr>
              <a:t>CLASS E</a:t>
            </a:r>
            <a:endParaRPr lang="en-US" sz="2800" b="1" dirty="0">
              <a:solidFill>
                <a:schemeClr val="bg1"/>
              </a:solidFill>
              <a:latin typeface="Arial Narrow" panose="020B0606020202030204" pitchFamily="34" charset="0"/>
            </a:endParaRPr>
          </a:p>
        </p:txBody>
      </p:sp>
      <p:sp>
        <p:nvSpPr>
          <p:cNvPr id="9" name="Rectangle 8"/>
          <p:cNvSpPr/>
          <p:nvPr/>
        </p:nvSpPr>
        <p:spPr>
          <a:xfrm>
            <a:off x="1928814" y="4394038"/>
            <a:ext cx="4470752" cy="8382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6399565" y="3195862"/>
            <a:ext cx="2614414" cy="11148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077479" y="2835775"/>
            <a:ext cx="1527362" cy="7201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507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04659" y="1252537"/>
            <a:ext cx="9982681" cy="5024323"/>
          </a:xfrm>
          <a:prstGeom prst="rect">
            <a:avLst/>
          </a:prstGeom>
          <a:ln>
            <a:noFill/>
          </a:ln>
        </p:spPr>
      </p:pic>
      <p:sp>
        <p:nvSpPr>
          <p:cNvPr id="3" name="Date Placeholder 2"/>
          <p:cNvSpPr>
            <a:spLocks noGrp="1"/>
          </p:cNvSpPr>
          <p:nvPr>
            <p:ph type="dt" sz="half" idx="10"/>
          </p:nvPr>
        </p:nvSpPr>
        <p:spPr/>
        <p:txBody>
          <a:bodyPr/>
          <a:lstStyle/>
          <a:p>
            <a:fld id="{FE5C9709-8EE2-534C-B765-B9532E299A6B}" type="datetime1">
              <a:rPr lang="en-US" smtClean="0"/>
              <a:t>10/3/2019</a:t>
            </a:fld>
            <a:endParaRPr lang="en-US"/>
          </a:p>
        </p:txBody>
      </p:sp>
      <p:sp>
        <p:nvSpPr>
          <p:cNvPr id="4" name="Footer Placeholder 3"/>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4</a:t>
            </a:fld>
            <a:endParaRPr lang="en-US"/>
          </a:p>
        </p:txBody>
      </p:sp>
      <p:sp>
        <p:nvSpPr>
          <p:cNvPr id="13" name="TextBox 12"/>
          <p:cNvSpPr txBox="1"/>
          <p:nvPr/>
        </p:nvSpPr>
        <p:spPr>
          <a:xfrm>
            <a:off x="8754033" y="2569194"/>
            <a:ext cx="1500477" cy="646331"/>
          </a:xfrm>
          <a:prstGeom prst="rect">
            <a:avLst/>
          </a:prstGeom>
          <a:solidFill>
            <a:schemeClr val="bg2">
              <a:lumMod val="40000"/>
              <a:lumOff val="60000"/>
            </a:schemeClr>
          </a:solidFill>
          <a:ln w="25400">
            <a:solidFill>
              <a:srgbClr val="FF0000"/>
            </a:solidFill>
          </a:ln>
        </p:spPr>
        <p:txBody>
          <a:bodyPr wrap="square" rtlCol="0">
            <a:spAutoFit/>
          </a:bodyPr>
          <a:lstStyle/>
          <a:p>
            <a:pPr algn="ctr">
              <a:defRPr/>
            </a:pPr>
            <a:r>
              <a:rPr lang="en-US" dirty="0"/>
              <a:t>Class E begins at 700’ AGL</a:t>
            </a:r>
          </a:p>
        </p:txBody>
      </p:sp>
      <p:sp>
        <p:nvSpPr>
          <p:cNvPr id="15" name="TextBox 14"/>
          <p:cNvSpPr txBox="1"/>
          <p:nvPr/>
        </p:nvSpPr>
        <p:spPr>
          <a:xfrm>
            <a:off x="5420524" y="4668269"/>
            <a:ext cx="1738443" cy="646331"/>
          </a:xfrm>
          <a:prstGeom prst="rect">
            <a:avLst/>
          </a:prstGeom>
          <a:solidFill>
            <a:schemeClr val="bg2">
              <a:lumMod val="40000"/>
              <a:lumOff val="60000"/>
            </a:schemeClr>
          </a:solidFill>
          <a:ln w="25400">
            <a:solidFill>
              <a:srgbClr val="FF0000"/>
            </a:solidFill>
          </a:ln>
        </p:spPr>
        <p:txBody>
          <a:bodyPr wrap="square" rtlCol="0">
            <a:spAutoFit/>
          </a:bodyPr>
          <a:lstStyle/>
          <a:p>
            <a:pPr algn="ctr">
              <a:defRPr/>
            </a:pPr>
            <a:r>
              <a:rPr lang="en-US" dirty="0"/>
              <a:t>Class E begins at 1,200’ AGL</a:t>
            </a:r>
          </a:p>
        </p:txBody>
      </p:sp>
      <p:sp>
        <p:nvSpPr>
          <p:cNvPr id="19" name="TextBox 18"/>
          <p:cNvSpPr txBox="1"/>
          <p:nvPr/>
        </p:nvSpPr>
        <p:spPr>
          <a:xfrm>
            <a:off x="2754961" y="2083355"/>
            <a:ext cx="1500477" cy="646331"/>
          </a:xfrm>
          <a:prstGeom prst="rect">
            <a:avLst/>
          </a:prstGeom>
          <a:solidFill>
            <a:schemeClr val="bg2">
              <a:lumMod val="40000"/>
              <a:lumOff val="60000"/>
            </a:schemeClr>
          </a:solidFill>
          <a:ln w="25400">
            <a:solidFill>
              <a:srgbClr val="FF0000"/>
            </a:solidFill>
          </a:ln>
        </p:spPr>
        <p:txBody>
          <a:bodyPr wrap="square" rtlCol="0">
            <a:spAutoFit/>
          </a:bodyPr>
          <a:lstStyle/>
          <a:p>
            <a:pPr algn="ctr">
              <a:defRPr/>
            </a:pPr>
            <a:r>
              <a:rPr lang="en-US" dirty="0"/>
              <a:t>Class E begins at 700’ AGL</a:t>
            </a:r>
          </a:p>
        </p:txBody>
      </p:sp>
      <p:sp>
        <p:nvSpPr>
          <p:cNvPr id="2" name="Freeform 1"/>
          <p:cNvSpPr/>
          <p:nvPr/>
        </p:nvSpPr>
        <p:spPr>
          <a:xfrm>
            <a:off x="1493520" y="1264920"/>
            <a:ext cx="3627120" cy="3970020"/>
          </a:xfrm>
          <a:custGeom>
            <a:avLst/>
            <a:gdLst>
              <a:gd name="connsiteX0" fmla="*/ 1219200 w 3627120"/>
              <a:gd name="connsiteY0" fmla="*/ 7620 h 3970020"/>
              <a:gd name="connsiteX1" fmla="*/ 510540 w 3627120"/>
              <a:gd name="connsiteY1" fmla="*/ 281940 h 3970020"/>
              <a:gd name="connsiteX2" fmla="*/ 586740 w 3627120"/>
              <a:gd name="connsiteY2" fmla="*/ 541020 h 3970020"/>
              <a:gd name="connsiteX3" fmla="*/ 358140 w 3627120"/>
              <a:gd name="connsiteY3" fmla="*/ 762000 h 3970020"/>
              <a:gd name="connsiteX4" fmla="*/ 152400 w 3627120"/>
              <a:gd name="connsiteY4" fmla="*/ 1135380 h 3970020"/>
              <a:gd name="connsiteX5" fmla="*/ 22860 w 3627120"/>
              <a:gd name="connsiteY5" fmla="*/ 1569720 h 3970020"/>
              <a:gd name="connsiteX6" fmla="*/ 0 w 3627120"/>
              <a:gd name="connsiteY6" fmla="*/ 2103120 h 3970020"/>
              <a:gd name="connsiteX7" fmla="*/ 167640 w 3627120"/>
              <a:gd name="connsiteY7" fmla="*/ 2598420 h 3970020"/>
              <a:gd name="connsiteX8" fmla="*/ 449580 w 3627120"/>
              <a:gd name="connsiteY8" fmla="*/ 3055620 h 3970020"/>
              <a:gd name="connsiteX9" fmla="*/ 556260 w 3627120"/>
              <a:gd name="connsiteY9" fmla="*/ 3116580 h 3970020"/>
              <a:gd name="connsiteX10" fmla="*/ 426720 w 3627120"/>
              <a:gd name="connsiteY10" fmla="*/ 3436620 h 3970020"/>
              <a:gd name="connsiteX11" fmla="*/ 1805940 w 3627120"/>
              <a:gd name="connsiteY11" fmla="*/ 3970020 h 3970020"/>
              <a:gd name="connsiteX12" fmla="*/ 1981200 w 3627120"/>
              <a:gd name="connsiteY12" fmla="*/ 3581400 h 3970020"/>
              <a:gd name="connsiteX13" fmla="*/ 2468880 w 3627120"/>
              <a:gd name="connsiteY13" fmla="*/ 3505200 h 3970020"/>
              <a:gd name="connsiteX14" fmla="*/ 2933700 w 3627120"/>
              <a:gd name="connsiteY14" fmla="*/ 3230880 h 3970020"/>
              <a:gd name="connsiteX15" fmla="*/ 3337560 w 3627120"/>
              <a:gd name="connsiteY15" fmla="*/ 2758440 h 3970020"/>
              <a:gd name="connsiteX16" fmla="*/ 3566160 w 3627120"/>
              <a:gd name="connsiteY16" fmla="*/ 2278380 h 3970020"/>
              <a:gd name="connsiteX17" fmla="*/ 3627120 w 3627120"/>
              <a:gd name="connsiteY17" fmla="*/ 1729740 h 3970020"/>
              <a:gd name="connsiteX18" fmla="*/ 3520440 w 3627120"/>
              <a:gd name="connsiteY18" fmla="*/ 1188720 h 3970020"/>
              <a:gd name="connsiteX19" fmla="*/ 3314700 w 3627120"/>
              <a:gd name="connsiteY19" fmla="*/ 769620 h 3970020"/>
              <a:gd name="connsiteX20" fmla="*/ 2903220 w 3627120"/>
              <a:gd name="connsiteY20" fmla="*/ 335280 h 3970020"/>
              <a:gd name="connsiteX21" fmla="*/ 2446020 w 3627120"/>
              <a:gd name="connsiteY21" fmla="*/ 106680 h 3970020"/>
              <a:gd name="connsiteX22" fmla="*/ 1973580 w 3627120"/>
              <a:gd name="connsiteY22" fmla="*/ 15240 h 3970020"/>
              <a:gd name="connsiteX23" fmla="*/ 1866900 w 3627120"/>
              <a:gd name="connsiteY23" fmla="*/ 0 h 3970020"/>
              <a:gd name="connsiteX24" fmla="*/ 1219200 w 3627120"/>
              <a:gd name="connsiteY24" fmla="*/ 7620 h 39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7120" h="3970020">
                <a:moveTo>
                  <a:pt x="1219200" y="7620"/>
                </a:moveTo>
                <a:lnTo>
                  <a:pt x="510540" y="281940"/>
                </a:lnTo>
                <a:lnTo>
                  <a:pt x="586740" y="541020"/>
                </a:lnTo>
                <a:lnTo>
                  <a:pt x="358140" y="762000"/>
                </a:lnTo>
                <a:lnTo>
                  <a:pt x="152400" y="1135380"/>
                </a:lnTo>
                <a:lnTo>
                  <a:pt x="22860" y="1569720"/>
                </a:lnTo>
                <a:lnTo>
                  <a:pt x="0" y="2103120"/>
                </a:lnTo>
                <a:lnTo>
                  <a:pt x="167640" y="2598420"/>
                </a:lnTo>
                <a:lnTo>
                  <a:pt x="449580" y="3055620"/>
                </a:lnTo>
                <a:lnTo>
                  <a:pt x="556260" y="3116580"/>
                </a:lnTo>
                <a:lnTo>
                  <a:pt x="426720" y="3436620"/>
                </a:lnTo>
                <a:lnTo>
                  <a:pt x="1805940" y="3970020"/>
                </a:lnTo>
                <a:lnTo>
                  <a:pt x="1981200" y="3581400"/>
                </a:lnTo>
                <a:lnTo>
                  <a:pt x="2468880" y="3505200"/>
                </a:lnTo>
                <a:lnTo>
                  <a:pt x="2933700" y="3230880"/>
                </a:lnTo>
                <a:lnTo>
                  <a:pt x="3337560" y="2758440"/>
                </a:lnTo>
                <a:lnTo>
                  <a:pt x="3566160" y="2278380"/>
                </a:lnTo>
                <a:lnTo>
                  <a:pt x="3627120" y="1729740"/>
                </a:lnTo>
                <a:lnTo>
                  <a:pt x="3520440" y="1188720"/>
                </a:lnTo>
                <a:lnTo>
                  <a:pt x="3314700" y="769620"/>
                </a:lnTo>
                <a:lnTo>
                  <a:pt x="2903220" y="335280"/>
                </a:lnTo>
                <a:lnTo>
                  <a:pt x="2446020" y="106680"/>
                </a:lnTo>
                <a:lnTo>
                  <a:pt x="1973580" y="15240"/>
                </a:lnTo>
                <a:lnTo>
                  <a:pt x="1866900" y="0"/>
                </a:lnTo>
                <a:lnTo>
                  <a:pt x="1219200" y="7620"/>
                </a:lnTo>
                <a:close/>
              </a:path>
            </a:pathLst>
          </a:cu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753350" y="1797050"/>
            <a:ext cx="3327400" cy="3536950"/>
          </a:xfrm>
          <a:custGeom>
            <a:avLst/>
            <a:gdLst>
              <a:gd name="connsiteX0" fmla="*/ 1365250 w 3327400"/>
              <a:gd name="connsiteY0" fmla="*/ 63500 h 3536950"/>
              <a:gd name="connsiteX1" fmla="*/ 1035050 w 3327400"/>
              <a:gd name="connsiteY1" fmla="*/ 146050 h 3536950"/>
              <a:gd name="connsiteX2" fmla="*/ 641350 w 3327400"/>
              <a:gd name="connsiteY2" fmla="*/ 368300 h 3536950"/>
              <a:gd name="connsiteX3" fmla="*/ 304800 w 3327400"/>
              <a:gd name="connsiteY3" fmla="*/ 723900 h 3536950"/>
              <a:gd name="connsiteX4" fmla="*/ 88900 w 3327400"/>
              <a:gd name="connsiteY4" fmla="*/ 1143000 h 3536950"/>
              <a:gd name="connsiteX5" fmla="*/ 6350 w 3327400"/>
              <a:gd name="connsiteY5" fmla="*/ 1530350 h 3536950"/>
              <a:gd name="connsiteX6" fmla="*/ 0 w 3327400"/>
              <a:gd name="connsiteY6" fmla="*/ 1968500 h 3536950"/>
              <a:gd name="connsiteX7" fmla="*/ 82550 w 3327400"/>
              <a:gd name="connsiteY7" fmla="*/ 2368550 h 3536950"/>
              <a:gd name="connsiteX8" fmla="*/ 355600 w 3327400"/>
              <a:gd name="connsiteY8" fmla="*/ 2876550 h 3536950"/>
              <a:gd name="connsiteX9" fmla="*/ 723900 w 3327400"/>
              <a:gd name="connsiteY9" fmla="*/ 3213100 h 3536950"/>
              <a:gd name="connsiteX10" fmla="*/ 1174750 w 3327400"/>
              <a:gd name="connsiteY10" fmla="*/ 3460750 h 3536950"/>
              <a:gd name="connsiteX11" fmla="*/ 1600200 w 3327400"/>
              <a:gd name="connsiteY11" fmla="*/ 3536950 h 3536950"/>
              <a:gd name="connsiteX12" fmla="*/ 2184400 w 3327400"/>
              <a:gd name="connsiteY12" fmla="*/ 3492500 h 3536950"/>
              <a:gd name="connsiteX13" fmla="*/ 2616200 w 3327400"/>
              <a:gd name="connsiteY13" fmla="*/ 3346450 h 3536950"/>
              <a:gd name="connsiteX14" fmla="*/ 2908300 w 3327400"/>
              <a:gd name="connsiteY14" fmla="*/ 3117850 h 3536950"/>
              <a:gd name="connsiteX15" fmla="*/ 3282950 w 3327400"/>
              <a:gd name="connsiteY15" fmla="*/ 2635250 h 3536950"/>
              <a:gd name="connsiteX16" fmla="*/ 3327400 w 3327400"/>
              <a:gd name="connsiteY16" fmla="*/ 2476500 h 3536950"/>
              <a:gd name="connsiteX17" fmla="*/ 3308350 w 3327400"/>
              <a:gd name="connsiteY17" fmla="*/ 1041400 h 3536950"/>
              <a:gd name="connsiteX18" fmla="*/ 3302000 w 3327400"/>
              <a:gd name="connsiteY18" fmla="*/ 914400 h 3536950"/>
              <a:gd name="connsiteX19" fmla="*/ 3035300 w 3327400"/>
              <a:gd name="connsiteY19" fmla="*/ 571500 h 3536950"/>
              <a:gd name="connsiteX20" fmla="*/ 2616200 w 3327400"/>
              <a:gd name="connsiteY20" fmla="*/ 228600 h 3536950"/>
              <a:gd name="connsiteX21" fmla="*/ 2203450 w 3327400"/>
              <a:gd name="connsiteY21" fmla="*/ 50800 h 3536950"/>
              <a:gd name="connsiteX22" fmla="*/ 1631950 w 3327400"/>
              <a:gd name="connsiteY22" fmla="*/ 0 h 3536950"/>
              <a:gd name="connsiteX23" fmla="*/ 1365250 w 3327400"/>
              <a:gd name="connsiteY23" fmla="*/ 63500 h 35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27400" h="3536950">
                <a:moveTo>
                  <a:pt x="1365250" y="63500"/>
                </a:moveTo>
                <a:lnTo>
                  <a:pt x="1035050" y="146050"/>
                </a:lnTo>
                <a:lnTo>
                  <a:pt x="641350" y="368300"/>
                </a:lnTo>
                <a:lnTo>
                  <a:pt x="304800" y="723900"/>
                </a:lnTo>
                <a:lnTo>
                  <a:pt x="88900" y="1143000"/>
                </a:lnTo>
                <a:lnTo>
                  <a:pt x="6350" y="1530350"/>
                </a:lnTo>
                <a:cubicBezTo>
                  <a:pt x="4233" y="1676400"/>
                  <a:pt x="2117" y="1822450"/>
                  <a:pt x="0" y="1968500"/>
                </a:cubicBezTo>
                <a:lnTo>
                  <a:pt x="82550" y="2368550"/>
                </a:lnTo>
                <a:lnTo>
                  <a:pt x="355600" y="2876550"/>
                </a:lnTo>
                <a:lnTo>
                  <a:pt x="723900" y="3213100"/>
                </a:lnTo>
                <a:lnTo>
                  <a:pt x="1174750" y="3460750"/>
                </a:lnTo>
                <a:lnTo>
                  <a:pt x="1600200" y="3536950"/>
                </a:lnTo>
                <a:lnTo>
                  <a:pt x="2184400" y="3492500"/>
                </a:lnTo>
                <a:lnTo>
                  <a:pt x="2616200" y="3346450"/>
                </a:lnTo>
                <a:lnTo>
                  <a:pt x="2908300" y="3117850"/>
                </a:lnTo>
                <a:lnTo>
                  <a:pt x="3282950" y="2635250"/>
                </a:lnTo>
                <a:lnTo>
                  <a:pt x="3327400" y="2476500"/>
                </a:lnTo>
                <a:lnTo>
                  <a:pt x="3308350" y="1041400"/>
                </a:lnTo>
                <a:lnTo>
                  <a:pt x="3302000" y="914400"/>
                </a:lnTo>
                <a:lnTo>
                  <a:pt x="3035300" y="571500"/>
                </a:lnTo>
                <a:lnTo>
                  <a:pt x="2616200" y="228600"/>
                </a:lnTo>
                <a:lnTo>
                  <a:pt x="2203450" y="50800"/>
                </a:lnTo>
                <a:lnTo>
                  <a:pt x="1631950" y="0"/>
                </a:lnTo>
                <a:lnTo>
                  <a:pt x="1365250" y="63500"/>
                </a:lnTo>
                <a:close/>
              </a:path>
            </a:pathLst>
          </a:cu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3"/>
          <p:cNvSpPr txBox="1">
            <a:spLocks noChangeArrowheads="1"/>
          </p:cNvSpPr>
          <p:nvPr/>
        </p:nvSpPr>
        <p:spPr bwMode="auto">
          <a:xfrm>
            <a:off x="1928813" y="1470025"/>
            <a:ext cx="29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3"/>
          <p:cNvSpPr txBox="1">
            <a:spLocks noChangeArrowheads="1"/>
          </p:cNvSpPr>
          <p:nvPr/>
        </p:nvSpPr>
        <p:spPr bwMode="auto">
          <a:xfrm>
            <a:off x="1527049" y="1370102"/>
            <a:ext cx="4936016" cy="462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dirty="0" smtClean="0"/>
              <a:t>Class E Airspace Operations:</a:t>
            </a:r>
            <a:endParaRPr lang="en-US" dirty="0"/>
          </a:p>
          <a:p>
            <a:pPr marL="0" lvl="1" indent="0">
              <a:buNone/>
            </a:pPr>
            <a:r>
              <a:rPr lang="en-US" dirty="0" smtClean="0"/>
              <a:t>Tower Inspections:</a:t>
            </a:r>
            <a:endParaRPr lang="en-US" dirty="0"/>
          </a:p>
          <a:p>
            <a:pPr lvl="1">
              <a:buFont typeface="Arial" panose="020B0604020202020204" pitchFamily="34" charset="0"/>
              <a:buChar char="•"/>
            </a:pPr>
            <a:r>
              <a:rPr lang="en-US" dirty="0"/>
              <a:t>§107.51(b)</a:t>
            </a:r>
          </a:p>
          <a:p>
            <a:pPr lvl="2">
              <a:buFont typeface="Arial" panose="020B0604020202020204" pitchFamily="34" charset="0"/>
              <a:buChar char="•"/>
            </a:pPr>
            <a:r>
              <a:rPr lang="en-US" dirty="0"/>
              <a:t>Limits maximum altitude to 400ft Above Ground Level</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Exceptions</a:t>
            </a:r>
            <a:r>
              <a:rPr lang="en-US" dirty="0"/>
              <a:t>:</a:t>
            </a:r>
          </a:p>
          <a:p>
            <a:pPr lvl="2">
              <a:buFont typeface="Arial" panose="020B0604020202020204" pitchFamily="34" charset="0"/>
              <a:buChar char="•"/>
            </a:pPr>
            <a:r>
              <a:rPr lang="en-US" dirty="0"/>
              <a:t>Is flown within a 400-foot radius of a structure; and</a:t>
            </a:r>
          </a:p>
          <a:p>
            <a:pPr lvl="2">
              <a:buFont typeface="Arial" panose="020B0604020202020204" pitchFamily="34" charset="0"/>
              <a:buChar char="•"/>
            </a:pPr>
            <a:r>
              <a:rPr lang="en-US" dirty="0"/>
              <a:t>Does not fly higher than 400 feet above the structure's immediate uppermost limit</a:t>
            </a:r>
          </a:p>
          <a:p>
            <a:pPr lvl="1">
              <a:buFont typeface="Arial" panose="020B0604020202020204" pitchFamily="34" charset="0"/>
              <a:buChar char="•"/>
            </a:pPr>
            <a:endParaRPr lang="en-US" dirty="0"/>
          </a:p>
        </p:txBody>
      </p:sp>
      <p:sp>
        <p:nvSpPr>
          <p:cNvPr id="2" name="Date Placeholder 1"/>
          <p:cNvSpPr>
            <a:spLocks noGrp="1"/>
          </p:cNvSpPr>
          <p:nvPr>
            <p:ph type="dt" sz="half" idx="10"/>
          </p:nvPr>
        </p:nvSpPr>
        <p:spPr/>
        <p:txBody>
          <a:bodyPr/>
          <a:lstStyle/>
          <a:p>
            <a:fld id="{2F0688A9-4BDC-4694-BDFE-504607B90663}" type="datetime1">
              <a:rPr lang="en-US" smtClean="0"/>
              <a:t>10/3/2019</a:t>
            </a:fld>
            <a:endParaRPr lang="en-US"/>
          </a:p>
        </p:txBody>
      </p:sp>
      <p:sp>
        <p:nvSpPr>
          <p:cNvPr id="3" name="Footer Placeholder 2"/>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5</a:t>
            </a:fld>
            <a:endParaRPr lang="en-US"/>
          </a:p>
        </p:txBody>
      </p:sp>
      <p:pic>
        <p:nvPicPr>
          <p:cNvPr id="4" name="Picture 3"/>
          <p:cNvPicPr>
            <a:picLocks noChangeAspect="1"/>
          </p:cNvPicPr>
          <p:nvPr/>
        </p:nvPicPr>
        <p:blipFill>
          <a:blip r:embed="rId3"/>
          <a:stretch>
            <a:fillRect/>
          </a:stretch>
        </p:blipFill>
        <p:spPr>
          <a:xfrm>
            <a:off x="7311045" y="1370102"/>
            <a:ext cx="4042755" cy="4804330"/>
          </a:xfrm>
          <a:prstGeom prst="rect">
            <a:avLst/>
          </a:prstGeom>
        </p:spPr>
      </p:pic>
      <p:sp>
        <p:nvSpPr>
          <p:cNvPr id="7" name="TextBox 6"/>
          <p:cNvSpPr txBox="1"/>
          <p:nvPr/>
        </p:nvSpPr>
        <p:spPr>
          <a:xfrm>
            <a:off x="9368378" y="5086350"/>
            <a:ext cx="1227644" cy="461665"/>
          </a:xfrm>
          <a:prstGeom prst="rect">
            <a:avLst/>
          </a:prstGeom>
          <a:noFill/>
        </p:spPr>
        <p:txBody>
          <a:bodyPr wrap="none" rtlCol="0">
            <a:spAutoFit/>
          </a:bodyPr>
          <a:lstStyle/>
          <a:p>
            <a:r>
              <a:rPr lang="en-US" sz="2400" b="1" dirty="0" smtClean="0"/>
              <a:t>400 AGL</a:t>
            </a:r>
            <a:endParaRPr lang="en-US" sz="2400" b="1" dirty="0"/>
          </a:p>
        </p:txBody>
      </p:sp>
      <p:sp>
        <p:nvSpPr>
          <p:cNvPr id="10" name="TextBox 9"/>
          <p:cNvSpPr txBox="1"/>
          <p:nvPr/>
        </p:nvSpPr>
        <p:spPr>
          <a:xfrm>
            <a:off x="9890514" y="4130040"/>
            <a:ext cx="1463286" cy="461665"/>
          </a:xfrm>
          <a:prstGeom prst="rect">
            <a:avLst/>
          </a:prstGeom>
          <a:noFill/>
        </p:spPr>
        <p:txBody>
          <a:bodyPr wrap="none" rtlCol="0">
            <a:spAutoFit/>
          </a:bodyPr>
          <a:lstStyle/>
          <a:p>
            <a:r>
              <a:rPr lang="en-US" sz="2400" b="1" dirty="0" smtClean="0"/>
              <a:t>1,200 AGL</a:t>
            </a:r>
            <a:endParaRPr lang="en-US" sz="2400" b="1" dirty="0"/>
          </a:p>
        </p:txBody>
      </p:sp>
      <p:pic>
        <p:nvPicPr>
          <p:cNvPr id="11" name="Picture 10"/>
          <p:cNvPicPr>
            <a:picLocks noChangeAspect="1"/>
          </p:cNvPicPr>
          <p:nvPr/>
        </p:nvPicPr>
        <p:blipFill>
          <a:blip r:embed="rId4"/>
          <a:stretch>
            <a:fillRect/>
          </a:stretch>
        </p:blipFill>
        <p:spPr>
          <a:xfrm>
            <a:off x="7231035" y="1301522"/>
            <a:ext cx="2513544" cy="2274159"/>
          </a:xfrm>
          <a:prstGeom prst="rect">
            <a:avLst/>
          </a:prstGeom>
          <a:ln w="12700">
            <a:solidFill>
              <a:schemeClr val="tx1"/>
            </a:solidFill>
          </a:ln>
          <a:effectLst>
            <a:outerShdw blurRad="50800" dist="1016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10355973" y="2341962"/>
            <a:ext cx="1261476" cy="1141853"/>
          </a:xfrm>
          <a:prstGeom prst="rect">
            <a:avLst/>
          </a:prstGeom>
          <a:ln w="12700">
            <a:solidFill>
              <a:schemeClr val="tx1"/>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2114638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0053" y="1698171"/>
            <a:ext cx="10224889" cy="3433666"/>
          </a:xfrm>
        </p:spPr>
        <p:txBody>
          <a:bodyPr anchor="ctr"/>
          <a:lstStyle/>
          <a:p>
            <a:pPr algn="ctr"/>
            <a:r>
              <a:rPr lang="en-US" sz="2800" dirty="0" smtClean="0">
                <a:solidFill>
                  <a:schemeClr val="tx1"/>
                </a:solidFill>
              </a:rPr>
              <a:t>No </a:t>
            </a:r>
            <a:r>
              <a:rPr lang="en-US" sz="2800" dirty="0">
                <a:solidFill>
                  <a:schemeClr val="tx1"/>
                </a:solidFill>
              </a:rPr>
              <a:t>person may operate a small unmanned </a:t>
            </a:r>
            <a:r>
              <a:rPr lang="en-US" sz="2800" i="1" dirty="0" smtClean="0">
                <a:solidFill>
                  <a:schemeClr val="tx1"/>
                </a:solidFill>
              </a:rPr>
              <a:t>aircraft…</a:t>
            </a:r>
            <a:r>
              <a:rPr lang="en-US" sz="2800" i="1" dirty="0" smtClean="0">
                <a:solidFill>
                  <a:srgbClr val="7030A0"/>
                </a:solidFill>
              </a:rPr>
              <a:t>within </a:t>
            </a:r>
            <a:r>
              <a:rPr lang="en-US" sz="2800" i="1" dirty="0">
                <a:solidFill>
                  <a:srgbClr val="7030A0"/>
                </a:solidFill>
              </a:rPr>
              <a:t>the lateral boundaries of the surface area of Class E airspace designated for an airport </a:t>
            </a:r>
            <a:r>
              <a:rPr lang="en-US" sz="2800" dirty="0" smtClean="0">
                <a:solidFill>
                  <a:srgbClr val="C00000"/>
                </a:solidFill>
              </a:rPr>
              <a:t>unless </a:t>
            </a:r>
            <a:r>
              <a:rPr lang="en-US" sz="2800" dirty="0">
                <a:solidFill>
                  <a:srgbClr val="C00000"/>
                </a:solidFill>
              </a:rPr>
              <a:t>that person has </a:t>
            </a:r>
            <a:r>
              <a:rPr lang="en-US" sz="2800" dirty="0" smtClean="0">
                <a:solidFill>
                  <a:srgbClr val="C00000"/>
                </a:solidFill>
              </a:rPr>
              <a:t>prior </a:t>
            </a:r>
            <a:r>
              <a:rPr lang="en-US" sz="2800" dirty="0">
                <a:solidFill>
                  <a:srgbClr val="C00000"/>
                </a:solidFill>
              </a:rPr>
              <a:t>authorization from Air Traffic Control (ATC</a:t>
            </a:r>
            <a:r>
              <a:rPr lang="en-US" sz="2800" dirty="0" smtClean="0">
                <a:solidFill>
                  <a:srgbClr val="C00000"/>
                </a:solidFill>
              </a:rPr>
              <a:t>)</a:t>
            </a:r>
            <a:endParaRPr lang="en-US" sz="2800" dirty="0">
              <a:solidFill>
                <a:schemeClr val="tx1"/>
              </a:solidFill>
            </a:endParaRPr>
          </a:p>
        </p:txBody>
      </p:sp>
      <p:sp>
        <p:nvSpPr>
          <p:cNvPr id="3" name="Date Placeholder 2"/>
          <p:cNvSpPr>
            <a:spLocks noGrp="1"/>
          </p:cNvSpPr>
          <p:nvPr>
            <p:ph type="dt" sz="half" idx="10"/>
          </p:nvPr>
        </p:nvSpPr>
        <p:spPr/>
        <p:txBody>
          <a:bodyPr/>
          <a:lstStyle/>
          <a:p>
            <a:fld id="{FE5C9709-8EE2-534C-B765-B9532E299A6B}" type="datetime1">
              <a:rPr lang="en-US" smtClean="0"/>
              <a:t>10/3/2019</a:t>
            </a:fld>
            <a:endParaRPr lang="en-US"/>
          </a:p>
        </p:txBody>
      </p:sp>
      <p:sp>
        <p:nvSpPr>
          <p:cNvPr id="4" name="Footer Placeholder 3"/>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6</a:t>
            </a:fld>
            <a:endParaRPr lang="en-US"/>
          </a:p>
        </p:txBody>
      </p:sp>
      <p:sp>
        <p:nvSpPr>
          <p:cNvPr id="7" name="TextBox 6"/>
          <p:cNvSpPr txBox="1"/>
          <p:nvPr/>
        </p:nvSpPr>
        <p:spPr>
          <a:xfrm>
            <a:off x="3834974" y="4947171"/>
            <a:ext cx="4318426" cy="369332"/>
          </a:xfrm>
          <a:prstGeom prst="rect">
            <a:avLst/>
          </a:prstGeom>
          <a:noFill/>
        </p:spPr>
        <p:txBody>
          <a:bodyPr wrap="none" rtlCol="0">
            <a:spAutoFit/>
          </a:bodyPr>
          <a:lstStyle/>
          <a:p>
            <a:r>
              <a:rPr lang="en-US" i="1" dirty="0" smtClean="0"/>
              <a:t>(Small UAS Operating Rules) 14 CFR §107.41</a:t>
            </a:r>
            <a:endParaRPr lang="en-US" i="1" dirty="0"/>
          </a:p>
        </p:txBody>
      </p:sp>
      <p:sp>
        <p:nvSpPr>
          <p:cNvPr id="8" name="TextBox 7"/>
          <p:cNvSpPr txBox="1"/>
          <p:nvPr/>
        </p:nvSpPr>
        <p:spPr>
          <a:xfrm>
            <a:off x="838200" y="1513505"/>
            <a:ext cx="3007233" cy="523220"/>
          </a:xfrm>
          <a:prstGeom prst="rect">
            <a:avLst/>
          </a:prstGeom>
          <a:noFill/>
        </p:spPr>
        <p:txBody>
          <a:bodyPr wrap="none" rtlCol="0">
            <a:spAutoFit/>
          </a:bodyPr>
          <a:lstStyle/>
          <a:p>
            <a:r>
              <a:rPr lang="en-US" sz="2800" b="1" dirty="0" smtClean="0">
                <a:solidFill>
                  <a:schemeClr val="accent1">
                    <a:lumMod val="50000"/>
                  </a:schemeClr>
                </a:solidFill>
                <a:latin typeface="+mj-lt"/>
              </a:rPr>
              <a:t>Surface Class Echo: </a:t>
            </a:r>
            <a:endParaRPr lang="en-US" sz="2800" b="1" dirty="0">
              <a:solidFill>
                <a:schemeClr val="accent1">
                  <a:lumMod val="50000"/>
                </a:schemeClr>
              </a:solidFill>
              <a:latin typeface="+mj-lt"/>
            </a:endParaRPr>
          </a:p>
        </p:txBody>
      </p:sp>
    </p:spTree>
    <p:extLst>
      <p:ext uri="{BB962C8B-B14F-4D97-AF65-F5344CB8AC3E}">
        <p14:creationId xmlns:p14="http://schemas.microsoft.com/office/powerpoint/2010/main" val="2819761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3"/>
          <p:cNvSpPr txBox="1">
            <a:spLocks noChangeArrowheads="1"/>
          </p:cNvSpPr>
          <p:nvPr/>
        </p:nvSpPr>
        <p:spPr bwMode="auto">
          <a:xfrm>
            <a:off x="1928813" y="1470025"/>
            <a:ext cx="2963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3"/>
          <p:cNvSpPr txBox="1">
            <a:spLocks noChangeArrowheads="1"/>
          </p:cNvSpPr>
          <p:nvPr/>
        </p:nvSpPr>
        <p:spPr bwMode="auto">
          <a:xfrm>
            <a:off x="1527049" y="1370102"/>
            <a:ext cx="5092826" cy="462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dirty="0" smtClean="0"/>
              <a:t>Surface Class E Airspace:</a:t>
            </a:r>
            <a:endParaRPr lang="en-US" dirty="0"/>
          </a:p>
          <a:p>
            <a:pPr marL="0" lvl="1" indent="0">
              <a:buNone/>
            </a:pPr>
            <a:r>
              <a:rPr lang="en-US" dirty="0" smtClean="0"/>
              <a:t>Starts at ground level:</a:t>
            </a:r>
            <a:endParaRPr lang="en-US" dirty="0"/>
          </a:p>
          <a:p>
            <a:pPr lvl="1">
              <a:buFont typeface="Arial" panose="020B0604020202020204" pitchFamily="34" charset="0"/>
              <a:buChar char="•"/>
            </a:pPr>
            <a:r>
              <a:rPr lang="en-US" dirty="0" smtClean="0"/>
              <a:t>Type E4</a:t>
            </a:r>
            <a:endParaRPr lang="en-US" dirty="0"/>
          </a:p>
          <a:p>
            <a:pPr lvl="2">
              <a:buFont typeface="Arial" panose="020B0604020202020204" pitchFamily="34" charset="0"/>
              <a:buChar char="•"/>
            </a:pPr>
            <a:r>
              <a:rPr lang="en-US" dirty="0"/>
              <a:t>Extension </a:t>
            </a:r>
            <a:r>
              <a:rPr lang="en-US" dirty="0" smtClean="0"/>
              <a:t>to </a:t>
            </a:r>
            <a:r>
              <a:rPr lang="en-US" dirty="0"/>
              <a:t>Class D or E surface area</a:t>
            </a:r>
          </a:p>
          <a:p>
            <a:pPr lvl="1">
              <a:buFont typeface="Arial" panose="020B0604020202020204" pitchFamily="34" charset="0"/>
              <a:buChar char="•"/>
            </a:pPr>
            <a:r>
              <a:rPr lang="en-US" dirty="0" smtClean="0"/>
              <a:t>Type </a:t>
            </a:r>
            <a:r>
              <a:rPr lang="en-US" dirty="0"/>
              <a:t>E3</a:t>
            </a:r>
          </a:p>
          <a:p>
            <a:pPr lvl="2">
              <a:buFont typeface="Arial" panose="020B0604020202020204" pitchFamily="34" charset="0"/>
              <a:buChar char="•"/>
            </a:pPr>
            <a:r>
              <a:rPr lang="en-US" dirty="0"/>
              <a:t>Extension to a Class C surface area</a:t>
            </a:r>
          </a:p>
          <a:p>
            <a:pPr lvl="1">
              <a:buFont typeface="Arial" panose="020B0604020202020204" pitchFamily="34" charset="0"/>
              <a:buChar char="•"/>
            </a:pPr>
            <a:r>
              <a:rPr lang="en-US" dirty="0" smtClean="0"/>
              <a:t>Type </a:t>
            </a:r>
            <a:r>
              <a:rPr lang="en-US" dirty="0"/>
              <a:t>E2</a:t>
            </a:r>
          </a:p>
          <a:p>
            <a:pPr lvl="2">
              <a:buFont typeface="Arial" panose="020B0604020202020204" pitchFamily="34" charset="0"/>
              <a:buChar char="•"/>
            </a:pPr>
            <a:r>
              <a:rPr lang="en-US" dirty="0"/>
              <a:t>Surface area for an </a:t>
            </a:r>
            <a:r>
              <a:rPr lang="en-US" dirty="0" smtClean="0"/>
              <a:t>airport</a:t>
            </a:r>
          </a:p>
          <a:p>
            <a:pPr lvl="2">
              <a:buFont typeface="Arial" panose="020B0604020202020204" pitchFamily="34" charset="0"/>
              <a:buChar char="•"/>
            </a:pPr>
            <a:r>
              <a:rPr lang="en-US" i="1" dirty="0" smtClean="0">
                <a:solidFill>
                  <a:srgbClr val="FF0000"/>
                </a:solidFill>
              </a:rPr>
              <a:t>AUTHORIZATION NEEDED</a:t>
            </a:r>
            <a:endParaRPr lang="en-US" i="1" dirty="0">
              <a:solidFill>
                <a:srgbClr val="FF0000"/>
              </a:solidFill>
            </a:endParaRPr>
          </a:p>
        </p:txBody>
      </p:sp>
      <p:sp>
        <p:nvSpPr>
          <p:cNvPr id="2" name="Date Placeholder 1"/>
          <p:cNvSpPr>
            <a:spLocks noGrp="1"/>
          </p:cNvSpPr>
          <p:nvPr>
            <p:ph type="dt" sz="half" idx="10"/>
          </p:nvPr>
        </p:nvSpPr>
        <p:spPr/>
        <p:txBody>
          <a:bodyPr/>
          <a:lstStyle/>
          <a:p>
            <a:fld id="{2F0688A9-4BDC-4694-BDFE-504607B90663}" type="datetime1">
              <a:rPr lang="en-US" smtClean="0"/>
              <a:t>10/3/2019</a:t>
            </a:fld>
            <a:endParaRPr lang="en-US"/>
          </a:p>
        </p:txBody>
      </p:sp>
      <p:sp>
        <p:nvSpPr>
          <p:cNvPr id="3" name="Footer Placeholder 2"/>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7</a:t>
            </a:fld>
            <a:endParaRPr lang="en-US"/>
          </a:p>
        </p:txBody>
      </p:sp>
      <p:pic>
        <p:nvPicPr>
          <p:cNvPr id="4" name="Picture 3"/>
          <p:cNvPicPr>
            <a:picLocks noChangeAspect="1"/>
          </p:cNvPicPr>
          <p:nvPr/>
        </p:nvPicPr>
        <p:blipFill>
          <a:blip r:embed="rId3"/>
          <a:stretch>
            <a:fillRect/>
          </a:stretch>
        </p:blipFill>
        <p:spPr>
          <a:xfrm>
            <a:off x="7021639" y="1470025"/>
            <a:ext cx="4271282" cy="4670580"/>
          </a:xfrm>
          <a:prstGeom prst="rect">
            <a:avLst/>
          </a:prstGeom>
          <a:ln>
            <a:solidFill>
              <a:schemeClr val="tx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566766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5C9709-8EE2-534C-B765-B9532E299A6B}" type="datetime1">
              <a:rPr lang="en-US" smtClean="0"/>
              <a:t>10/3/2019</a:t>
            </a:fld>
            <a:endParaRPr lang="en-US"/>
          </a:p>
        </p:txBody>
      </p:sp>
      <p:sp>
        <p:nvSpPr>
          <p:cNvPr id="4" name="Footer Placeholder 3"/>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8</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93" y="1844366"/>
            <a:ext cx="2992682" cy="292442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4030" y="1844366"/>
            <a:ext cx="4122440" cy="2924427"/>
          </a:xfrm>
          <a:prstGeom prst="rect">
            <a:avLst/>
          </a:prstGeom>
        </p:spPr>
      </p:pic>
      <p:sp>
        <p:nvSpPr>
          <p:cNvPr id="2" name="TextBox 1"/>
          <p:cNvSpPr txBox="1"/>
          <p:nvPr/>
        </p:nvSpPr>
        <p:spPr>
          <a:xfrm>
            <a:off x="0" y="5553046"/>
            <a:ext cx="12192000" cy="523220"/>
          </a:xfrm>
          <a:prstGeom prst="rect">
            <a:avLst/>
          </a:prstGeom>
          <a:noFill/>
        </p:spPr>
        <p:txBody>
          <a:bodyPr wrap="square" rtlCol="0">
            <a:spAutoFit/>
          </a:bodyPr>
          <a:lstStyle/>
          <a:p>
            <a:pPr algn="ctr"/>
            <a:r>
              <a:rPr lang="en-US" sz="2800" i="1" dirty="0" smtClean="0"/>
              <a:t>Three different types of surface Class E airspace extensions</a:t>
            </a:r>
            <a:endParaRPr lang="en-US" sz="2800" i="1" dirty="0"/>
          </a:p>
        </p:txBody>
      </p:sp>
      <p:sp>
        <p:nvSpPr>
          <p:cNvPr id="6" name="TextBox 5"/>
          <p:cNvSpPr txBox="1"/>
          <p:nvPr/>
        </p:nvSpPr>
        <p:spPr>
          <a:xfrm>
            <a:off x="515496" y="4768793"/>
            <a:ext cx="2913875" cy="830997"/>
          </a:xfrm>
          <a:prstGeom prst="rect">
            <a:avLst/>
          </a:prstGeom>
          <a:noFill/>
        </p:spPr>
        <p:txBody>
          <a:bodyPr wrap="none" rtlCol="0">
            <a:spAutoFit/>
          </a:bodyPr>
          <a:lstStyle/>
          <a:p>
            <a:pPr algn="ctr"/>
            <a:r>
              <a:rPr lang="en-US" sz="2400" b="1" dirty="0" smtClean="0"/>
              <a:t>SURFACE ECHO - E4</a:t>
            </a:r>
          </a:p>
          <a:p>
            <a:pPr algn="ctr"/>
            <a:r>
              <a:rPr lang="en-US" sz="2400" dirty="0" smtClean="0">
                <a:solidFill>
                  <a:srgbClr val="00B050"/>
                </a:solidFill>
              </a:rPr>
              <a:t>No ATC Authorization</a:t>
            </a:r>
            <a:endParaRPr lang="en-US" sz="2400" dirty="0">
              <a:solidFill>
                <a:srgbClr val="00B050"/>
              </a:solidFill>
            </a:endParaRPr>
          </a:p>
        </p:txBody>
      </p:sp>
      <p:sp>
        <p:nvSpPr>
          <p:cNvPr id="13" name="TextBox 12"/>
          <p:cNvSpPr txBox="1"/>
          <p:nvPr/>
        </p:nvSpPr>
        <p:spPr>
          <a:xfrm>
            <a:off x="4197888" y="4768792"/>
            <a:ext cx="2847383" cy="830997"/>
          </a:xfrm>
          <a:prstGeom prst="rect">
            <a:avLst/>
          </a:prstGeom>
          <a:noFill/>
        </p:spPr>
        <p:txBody>
          <a:bodyPr wrap="none" rtlCol="0">
            <a:spAutoFit/>
          </a:bodyPr>
          <a:lstStyle/>
          <a:p>
            <a:pPr algn="ctr"/>
            <a:r>
              <a:rPr lang="en-US" sz="2400" b="1" dirty="0" smtClean="0"/>
              <a:t>SURFACE ECHO - E3</a:t>
            </a:r>
          </a:p>
          <a:p>
            <a:pPr algn="ctr"/>
            <a:r>
              <a:rPr lang="en-US" sz="2400" dirty="0">
                <a:solidFill>
                  <a:srgbClr val="00B050"/>
                </a:solidFill>
              </a:rPr>
              <a:t>No ATC </a:t>
            </a:r>
            <a:r>
              <a:rPr lang="en-US" sz="2400" dirty="0" smtClean="0">
                <a:solidFill>
                  <a:srgbClr val="00B050"/>
                </a:solidFill>
              </a:rPr>
              <a:t>Authorization</a:t>
            </a:r>
            <a:endParaRPr lang="en-US" sz="2400" dirty="0">
              <a:solidFill>
                <a:srgbClr val="00B050"/>
              </a:solidFill>
            </a:endParaRPr>
          </a:p>
        </p:txBody>
      </p:sp>
      <p:sp>
        <p:nvSpPr>
          <p:cNvPr id="15" name="TextBox 14"/>
          <p:cNvSpPr txBox="1"/>
          <p:nvPr/>
        </p:nvSpPr>
        <p:spPr>
          <a:xfrm>
            <a:off x="8246725" y="4745421"/>
            <a:ext cx="3470950" cy="830997"/>
          </a:xfrm>
          <a:prstGeom prst="rect">
            <a:avLst/>
          </a:prstGeom>
          <a:noFill/>
        </p:spPr>
        <p:txBody>
          <a:bodyPr wrap="none" rtlCol="0">
            <a:spAutoFit/>
          </a:bodyPr>
          <a:lstStyle/>
          <a:p>
            <a:pPr algn="ctr"/>
            <a:r>
              <a:rPr lang="en-US" sz="2400" b="1" dirty="0" smtClean="0"/>
              <a:t>SURFACE ECHO - E2</a:t>
            </a:r>
          </a:p>
          <a:p>
            <a:pPr algn="ctr"/>
            <a:r>
              <a:rPr lang="en-US" sz="2400" dirty="0" smtClean="0">
                <a:solidFill>
                  <a:srgbClr val="FF0000"/>
                </a:solidFill>
              </a:rPr>
              <a:t>ATC Authorization Needed</a:t>
            </a:r>
            <a:endParaRPr lang="en-US" sz="2400" dirty="0">
              <a:solidFill>
                <a:srgbClr val="FF0000"/>
              </a:solidFill>
            </a:endParaRPr>
          </a:p>
        </p:txBody>
      </p:sp>
      <p:pic>
        <p:nvPicPr>
          <p:cNvPr id="7" name="Picture 6"/>
          <p:cNvPicPr>
            <a:picLocks noChangeAspect="1"/>
          </p:cNvPicPr>
          <p:nvPr/>
        </p:nvPicPr>
        <p:blipFill>
          <a:blip r:embed="rId5"/>
          <a:stretch>
            <a:fillRect/>
          </a:stretch>
        </p:blipFill>
        <p:spPr>
          <a:xfrm>
            <a:off x="4038600" y="1842362"/>
            <a:ext cx="3165960" cy="2926430"/>
          </a:xfrm>
          <a:prstGeom prst="rect">
            <a:avLst/>
          </a:prstGeom>
        </p:spPr>
      </p:pic>
      <p:sp>
        <p:nvSpPr>
          <p:cNvPr id="8" name="Freeform 7"/>
          <p:cNvSpPr/>
          <p:nvPr/>
        </p:nvSpPr>
        <p:spPr>
          <a:xfrm>
            <a:off x="1738313" y="1933575"/>
            <a:ext cx="809625" cy="1181100"/>
          </a:xfrm>
          <a:custGeom>
            <a:avLst/>
            <a:gdLst>
              <a:gd name="connsiteX0" fmla="*/ 104775 w 809625"/>
              <a:gd name="connsiteY0" fmla="*/ 0 h 1181100"/>
              <a:gd name="connsiteX1" fmla="*/ 0 w 809625"/>
              <a:gd name="connsiteY1" fmla="*/ 1052513 h 1181100"/>
              <a:gd name="connsiteX2" fmla="*/ 142875 w 809625"/>
              <a:gd name="connsiteY2" fmla="*/ 1023938 h 1181100"/>
              <a:gd name="connsiteX3" fmla="*/ 276225 w 809625"/>
              <a:gd name="connsiteY3" fmla="*/ 1023938 h 1181100"/>
              <a:gd name="connsiteX4" fmla="*/ 395287 w 809625"/>
              <a:gd name="connsiteY4" fmla="*/ 1038225 h 1181100"/>
              <a:gd name="connsiteX5" fmla="*/ 457200 w 809625"/>
              <a:gd name="connsiteY5" fmla="*/ 1066800 h 1181100"/>
              <a:gd name="connsiteX6" fmla="*/ 552450 w 809625"/>
              <a:gd name="connsiteY6" fmla="*/ 1104900 h 1181100"/>
              <a:gd name="connsiteX7" fmla="*/ 628650 w 809625"/>
              <a:gd name="connsiteY7" fmla="*/ 1147763 h 1181100"/>
              <a:gd name="connsiteX8" fmla="*/ 685800 w 809625"/>
              <a:gd name="connsiteY8" fmla="*/ 1181100 h 1181100"/>
              <a:gd name="connsiteX9" fmla="*/ 809625 w 809625"/>
              <a:gd name="connsiteY9" fmla="*/ 57150 h 1181100"/>
              <a:gd name="connsiteX10" fmla="*/ 104775 w 809625"/>
              <a:gd name="connsiteY10"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9625" h="1181100">
                <a:moveTo>
                  <a:pt x="104775" y="0"/>
                </a:moveTo>
                <a:lnTo>
                  <a:pt x="0" y="1052513"/>
                </a:lnTo>
                <a:lnTo>
                  <a:pt x="142875" y="1023938"/>
                </a:lnTo>
                <a:lnTo>
                  <a:pt x="276225" y="1023938"/>
                </a:lnTo>
                <a:lnTo>
                  <a:pt x="395287" y="1038225"/>
                </a:lnTo>
                <a:lnTo>
                  <a:pt x="457200" y="1066800"/>
                </a:lnTo>
                <a:lnTo>
                  <a:pt x="552450" y="1104900"/>
                </a:lnTo>
                <a:lnTo>
                  <a:pt x="628650" y="1147763"/>
                </a:lnTo>
                <a:lnTo>
                  <a:pt x="685800" y="1181100"/>
                </a:lnTo>
                <a:lnTo>
                  <a:pt x="809625" y="57150"/>
                </a:lnTo>
                <a:lnTo>
                  <a:pt x="104775" y="0"/>
                </a:lnTo>
                <a:close/>
              </a:path>
            </a:pathLst>
          </a:cu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157788" y="2231231"/>
            <a:ext cx="1519237" cy="1276350"/>
          </a:xfrm>
          <a:custGeom>
            <a:avLst/>
            <a:gdLst>
              <a:gd name="connsiteX0" fmla="*/ 733425 w 1519237"/>
              <a:gd name="connsiteY0" fmla="*/ 0 h 1276350"/>
              <a:gd name="connsiteX1" fmla="*/ 1519237 w 1519237"/>
              <a:gd name="connsiteY1" fmla="*/ 378619 h 1276350"/>
              <a:gd name="connsiteX2" fmla="*/ 1073943 w 1519237"/>
              <a:gd name="connsiteY2" fmla="*/ 1276350 h 1276350"/>
              <a:gd name="connsiteX3" fmla="*/ 935831 w 1519237"/>
              <a:gd name="connsiteY3" fmla="*/ 1176338 h 1276350"/>
              <a:gd name="connsiteX4" fmla="*/ 826293 w 1519237"/>
              <a:gd name="connsiteY4" fmla="*/ 1109663 h 1276350"/>
              <a:gd name="connsiteX5" fmla="*/ 707231 w 1519237"/>
              <a:gd name="connsiteY5" fmla="*/ 1059657 h 1276350"/>
              <a:gd name="connsiteX6" fmla="*/ 571500 w 1519237"/>
              <a:gd name="connsiteY6" fmla="*/ 1028700 h 1276350"/>
              <a:gd name="connsiteX7" fmla="*/ 414337 w 1519237"/>
              <a:gd name="connsiteY7" fmla="*/ 1007269 h 1276350"/>
              <a:gd name="connsiteX8" fmla="*/ 278606 w 1519237"/>
              <a:gd name="connsiteY8" fmla="*/ 997744 h 1276350"/>
              <a:gd name="connsiteX9" fmla="*/ 116681 w 1519237"/>
              <a:gd name="connsiteY9" fmla="*/ 1031082 h 1276350"/>
              <a:gd name="connsiteX10" fmla="*/ 21431 w 1519237"/>
              <a:gd name="connsiteY10" fmla="*/ 1062038 h 1276350"/>
              <a:gd name="connsiteX11" fmla="*/ 0 w 1519237"/>
              <a:gd name="connsiteY11" fmla="*/ 1073944 h 1276350"/>
              <a:gd name="connsiteX12" fmla="*/ 4762 w 1519237"/>
              <a:gd name="connsiteY12" fmla="*/ 307182 h 1276350"/>
              <a:gd name="connsiteX13" fmla="*/ 554831 w 1519237"/>
              <a:gd name="connsiteY13" fmla="*/ 304800 h 1276350"/>
              <a:gd name="connsiteX14" fmla="*/ 733425 w 1519237"/>
              <a:gd name="connsiteY14" fmla="*/ 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237" h="1276350">
                <a:moveTo>
                  <a:pt x="733425" y="0"/>
                </a:moveTo>
                <a:lnTo>
                  <a:pt x="1519237" y="378619"/>
                </a:lnTo>
                <a:lnTo>
                  <a:pt x="1073943" y="1276350"/>
                </a:lnTo>
                <a:lnTo>
                  <a:pt x="935831" y="1176338"/>
                </a:lnTo>
                <a:lnTo>
                  <a:pt x="826293" y="1109663"/>
                </a:lnTo>
                <a:lnTo>
                  <a:pt x="707231" y="1059657"/>
                </a:lnTo>
                <a:lnTo>
                  <a:pt x="571500" y="1028700"/>
                </a:lnTo>
                <a:lnTo>
                  <a:pt x="414337" y="1007269"/>
                </a:lnTo>
                <a:lnTo>
                  <a:pt x="278606" y="997744"/>
                </a:lnTo>
                <a:lnTo>
                  <a:pt x="116681" y="1031082"/>
                </a:lnTo>
                <a:lnTo>
                  <a:pt x="21431" y="1062038"/>
                </a:lnTo>
                <a:lnTo>
                  <a:pt x="0" y="1073944"/>
                </a:lnTo>
                <a:cubicBezTo>
                  <a:pt x="1587" y="818357"/>
                  <a:pt x="3175" y="562769"/>
                  <a:pt x="4762" y="307182"/>
                </a:cubicBezTo>
                <a:lnTo>
                  <a:pt x="554831" y="304800"/>
                </a:lnTo>
                <a:lnTo>
                  <a:pt x="733425" y="0"/>
                </a:lnTo>
                <a:close/>
              </a:path>
            </a:pathLst>
          </a:cu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8982075" y="2062163"/>
            <a:ext cx="2171700" cy="2595562"/>
          </a:xfrm>
          <a:custGeom>
            <a:avLst/>
            <a:gdLst>
              <a:gd name="connsiteX0" fmla="*/ 890588 w 2171700"/>
              <a:gd name="connsiteY0" fmla="*/ 0 h 2595562"/>
              <a:gd name="connsiteX1" fmla="*/ 1338263 w 2171700"/>
              <a:gd name="connsiteY1" fmla="*/ 438150 h 2595562"/>
              <a:gd name="connsiteX2" fmla="*/ 1509713 w 2171700"/>
              <a:gd name="connsiteY2" fmla="*/ 195262 h 2595562"/>
              <a:gd name="connsiteX3" fmla="*/ 2171700 w 2171700"/>
              <a:gd name="connsiteY3" fmla="*/ 585787 h 2595562"/>
              <a:gd name="connsiteX4" fmla="*/ 2024063 w 2171700"/>
              <a:gd name="connsiteY4" fmla="*/ 933450 h 2595562"/>
              <a:gd name="connsiteX5" fmla="*/ 2062163 w 2171700"/>
              <a:gd name="connsiteY5" fmla="*/ 1095375 h 2595562"/>
              <a:gd name="connsiteX6" fmla="*/ 2043113 w 2171700"/>
              <a:gd name="connsiteY6" fmla="*/ 1290637 h 2595562"/>
              <a:gd name="connsiteX7" fmla="*/ 1990725 w 2171700"/>
              <a:gd name="connsiteY7" fmla="*/ 1500187 h 2595562"/>
              <a:gd name="connsiteX8" fmla="*/ 1843088 w 2171700"/>
              <a:gd name="connsiteY8" fmla="*/ 1662112 h 2595562"/>
              <a:gd name="connsiteX9" fmla="*/ 1633538 w 2171700"/>
              <a:gd name="connsiteY9" fmla="*/ 1762125 h 2595562"/>
              <a:gd name="connsiteX10" fmla="*/ 1447800 w 2171700"/>
              <a:gd name="connsiteY10" fmla="*/ 1800225 h 2595562"/>
              <a:gd name="connsiteX11" fmla="*/ 1381125 w 2171700"/>
              <a:gd name="connsiteY11" fmla="*/ 1809750 h 2595562"/>
              <a:gd name="connsiteX12" fmla="*/ 609600 w 2171700"/>
              <a:gd name="connsiteY12" fmla="*/ 2595562 h 2595562"/>
              <a:gd name="connsiteX13" fmla="*/ 0 w 2171700"/>
              <a:gd name="connsiteY13" fmla="*/ 1943100 h 2595562"/>
              <a:gd name="connsiteX14" fmla="*/ 728663 w 2171700"/>
              <a:gd name="connsiteY14" fmla="*/ 1214437 h 2595562"/>
              <a:gd name="connsiteX15" fmla="*/ 728663 w 2171700"/>
              <a:gd name="connsiteY15" fmla="*/ 1104900 h 2595562"/>
              <a:gd name="connsiteX16" fmla="*/ 257175 w 2171700"/>
              <a:gd name="connsiteY16" fmla="*/ 600075 h 2595562"/>
              <a:gd name="connsiteX17" fmla="*/ 890588 w 2171700"/>
              <a:gd name="connsiteY17" fmla="*/ 0 h 259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700" h="2595562">
                <a:moveTo>
                  <a:pt x="890588" y="0"/>
                </a:moveTo>
                <a:lnTo>
                  <a:pt x="1338263" y="438150"/>
                </a:lnTo>
                <a:lnTo>
                  <a:pt x="1509713" y="195262"/>
                </a:lnTo>
                <a:lnTo>
                  <a:pt x="2171700" y="585787"/>
                </a:lnTo>
                <a:lnTo>
                  <a:pt x="2024063" y="933450"/>
                </a:lnTo>
                <a:lnTo>
                  <a:pt x="2062163" y="1095375"/>
                </a:lnTo>
                <a:lnTo>
                  <a:pt x="2043113" y="1290637"/>
                </a:lnTo>
                <a:lnTo>
                  <a:pt x="1990725" y="1500187"/>
                </a:lnTo>
                <a:lnTo>
                  <a:pt x="1843088" y="1662112"/>
                </a:lnTo>
                <a:lnTo>
                  <a:pt x="1633538" y="1762125"/>
                </a:lnTo>
                <a:lnTo>
                  <a:pt x="1447800" y="1800225"/>
                </a:lnTo>
                <a:lnTo>
                  <a:pt x="1381125" y="1809750"/>
                </a:lnTo>
                <a:lnTo>
                  <a:pt x="609600" y="2595562"/>
                </a:lnTo>
                <a:lnTo>
                  <a:pt x="0" y="1943100"/>
                </a:lnTo>
                <a:lnTo>
                  <a:pt x="728663" y="1214437"/>
                </a:lnTo>
                <a:lnTo>
                  <a:pt x="728663" y="1104900"/>
                </a:lnTo>
                <a:lnTo>
                  <a:pt x="257175" y="600075"/>
                </a:lnTo>
                <a:lnTo>
                  <a:pt x="890588" y="0"/>
                </a:lnTo>
                <a:close/>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5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143" y="1271932"/>
            <a:ext cx="5049498" cy="4934332"/>
          </a:xfrm>
          <a:prstGeom prst="rect">
            <a:avLst/>
          </a:prstGeom>
        </p:spPr>
      </p:pic>
      <p:sp>
        <p:nvSpPr>
          <p:cNvPr id="3" name="Date Placeholder 2"/>
          <p:cNvSpPr>
            <a:spLocks noGrp="1"/>
          </p:cNvSpPr>
          <p:nvPr>
            <p:ph type="dt" sz="half" idx="10"/>
          </p:nvPr>
        </p:nvSpPr>
        <p:spPr/>
        <p:txBody>
          <a:bodyPr/>
          <a:lstStyle/>
          <a:p>
            <a:fld id="{FE5C9709-8EE2-534C-B765-B9532E299A6B}" type="datetime1">
              <a:rPr lang="en-US" smtClean="0"/>
              <a:t>10/3/2019</a:t>
            </a:fld>
            <a:endParaRPr lang="en-US"/>
          </a:p>
        </p:txBody>
      </p:sp>
      <p:sp>
        <p:nvSpPr>
          <p:cNvPr id="4" name="Footer Placeholder 3"/>
          <p:cNvSpPr>
            <a:spLocks noGrp="1"/>
          </p:cNvSpPr>
          <p:nvPr>
            <p:ph type="ftr" sz="quarter" idx="11"/>
          </p:nvPr>
        </p:nvSpPr>
        <p:spPr/>
        <p:txBody>
          <a:bodyPr/>
          <a:lstStyle/>
          <a:p>
            <a:r>
              <a:rPr lang="en-US" smtClean="0"/>
              <a:t>WWW.FAA.GOV/UAS</a:t>
            </a:r>
            <a:endParaRPr lang="en-US" dirty="0"/>
          </a:p>
        </p:txBody>
      </p:sp>
      <p:sp>
        <p:nvSpPr>
          <p:cNvPr id="5" name="Slide Number Placeholder 4"/>
          <p:cNvSpPr>
            <a:spLocks noGrp="1"/>
          </p:cNvSpPr>
          <p:nvPr>
            <p:ph type="sldNum" sz="quarter" idx="12"/>
          </p:nvPr>
        </p:nvSpPr>
        <p:spPr/>
        <p:txBody>
          <a:bodyPr/>
          <a:lstStyle/>
          <a:p>
            <a:fld id="{D09944C9-9ED5-FE44-93FD-3A47AE452F57}" type="slidenum">
              <a:rPr lang="en-US" smtClean="0"/>
              <a:pPr/>
              <a:t>9</a:t>
            </a:fld>
            <a:endParaRPr lang="en-US"/>
          </a:p>
        </p:txBody>
      </p:sp>
      <p:sp>
        <p:nvSpPr>
          <p:cNvPr id="9" name="Rectangle 2"/>
          <p:cNvSpPr txBox="1">
            <a:spLocks noChangeArrowheads="1"/>
          </p:cNvSpPr>
          <p:nvPr/>
        </p:nvSpPr>
        <p:spPr>
          <a:xfrm>
            <a:off x="588389" y="1317080"/>
            <a:ext cx="2657311" cy="4907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rgbClr val="21456E"/>
                </a:solidFill>
                <a:latin typeface="+mj-lt"/>
                <a:ea typeface="+mj-ea"/>
                <a:cs typeface="+mj-cs"/>
              </a:defRPr>
            </a:lvl1pPr>
          </a:lstStyle>
          <a:p>
            <a:r>
              <a:rPr lang="en-US" sz="2800" dirty="0" smtClean="0"/>
              <a:t>Surface Echo - E4</a:t>
            </a:r>
            <a:endParaRPr lang="en-US" sz="2800" dirty="0"/>
          </a:p>
        </p:txBody>
      </p:sp>
      <p:cxnSp>
        <p:nvCxnSpPr>
          <p:cNvPr id="14" name="Straight Arrow Connector 13"/>
          <p:cNvCxnSpPr/>
          <p:nvPr/>
        </p:nvCxnSpPr>
        <p:spPr bwMode="auto">
          <a:xfrm flipV="1">
            <a:off x="7111606" y="2839295"/>
            <a:ext cx="1179672" cy="302857"/>
          </a:xfrm>
          <a:prstGeom prst="straightConnector1">
            <a:avLst/>
          </a:prstGeom>
          <a:noFill/>
          <a:ln w="539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8291278" y="2218822"/>
            <a:ext cx="2081588" cy="923330"/>
          </a:xfrm>
          <a:prstGeom prst="rect">
            <a:avLst/>
          </a:prstGeom>
          <a:solidFill>
            <a:schemeClr val="bg2">
              <a:lumMod val="40000"/>
              <a:lumOff val="60000"/>
            </a:schemeClr>
          </a:solidFill>
          <a:ln w="25400">
            <a:solidFill>
              <a:srgbClr val="FF0000"/>
            </a:solidFill>
          </a:ln>
        </p:spPr>
        <p:txBody>
          <a:bodyPr wrap="square" rtlCol="0">
            <a:noAutofit/>
          </a:bodyPr>
          <a:lstStyle/>
          <a:p>
            <a:pPr algn="ctr">
              <a:defRPr/>
            </a:pPr>
            <a:r>
              <a:rPr lang="en-US" dirty="0" smtClean="0"/>
              <a:t>Magenta dashed </a:t>
            </a:r>
            <a:r>
              <a:rPr lang="en-US" dirty="0"/>
              <a:t>line segregates the airspace</a:t>
            </a:r>
          </a:p>
        </p:txBody>
      </p:sp>
      <p:sp>
        <p:nvSpPr>
          <p:cNvPr id="17" name="TextBox 16"/>
          <p:cNvSpPr txBox="1"/>
          <p:nvPr/>
        </p:nvSpPr>
        <p:spPr>
          <a:xfrm>
            <a:off x="2377664" y="2343680"/>
            <a:ext cx="1811460" cy="923330"/>
          </a:xfrm>
          <a:prstGeom prst="rect">
            <a:avLst/>
          </a:prstGeom>
          <a:solidFill>
            <a:schemeClr val="bg2">
              <a:lumMod val="40000"/>
              <a:lumOff val="60000"/>
            </a:schemeClr>
          </a:solidFill>
          <a:ln w="25400">
            <a:solidFill>
              <a:srgbClr val="FF0000"/>
            </a:solidFill>
          </a:ln>
        </p:spPr>
        <p:txBody>
          <a:bodyPr wrap="square" rtlCol="0">
            <a:noAutofit/>
          </a:bodyPr>
          <a:lstStyle/>
          <a:p>
            <a:pPr algn="ctr">
              <a:defRPr/>
            </a:pPr>
            <a:r>
              <a:rPr lang="en-US" dirty="0"/>
              <a:t>No ATC authorization </a:t>
            </a:r>
            <a:r>
              <a:rPr lang="en-US" dirty="0" smtClean="0"/>
              <a:t>needed (Type E4)</a:t>
            </a:r>
            <a:endParaRPr lang="en-US" dirty="0"/>
          </a:p>
        </p:txBody>
      </p:sp>
      <p:sp>
        <p:nvSpPr>
          <p:cNvPr id="19" name="TextBox 18"/>
          <p:cNvSpPr txBox="1"/>
          <p:nvPr/>
        </p:nvSpPr>
        <p:spPr>
          <a:xfrm>
            <a:off x="2260064" y="4508777"/>
            <a:ext cx="2114116" cy="646331"/>
          </a:xfrm>
          <a:prstGeom prst="rect">
            <a:avLst/>
          </a:prstGeom>
          <a:solidFill>
            <a:schemeClr val="bg2">
              <a:lumMod val="40000"/>
              <a:lumOff val="60000"/>
            </a:schemeClr>
          </a:solidFill>
          <a:ln w="25400">
            <a:solidFill>
              <a:srgbClr val="FF0000"/>
            </a:solidFill>
          </a:ln>
        </p:spPr>
        <p:txBody>
          <a:bodyPr wrap="square" rtlCol="0">
            <a:spAutoFit/>
          </a:bodyPr>
          <a:lstStyle/>
          <a:p>
            <a:pPr algn="ctr">
              <a:defRPr/>
            </a:pPr>
            <a:r>
              <a:rPr lang="en-US" dirty="0"/>
              <a:t>ATC authorization </a:t>
            </a:r>
            <a:r>
              <a:rPr lang="en-US" dirty="0" smtClean="0"/>
              <a:t>needed (Type E2)</a:t>
            </a:r>
            <a:endParaRPr lang="en-US" dirty="0"/>
          </a:p>
        </p:txBody>
      </p:sp>
      <p:sp>
        <p:nvSpPr>
          <p:cNvPr id="26" name="TextBox 25"/>
          <p:cNvSpPr txBox="1"/>
          <p:nvPr/>
        </p:nvSpPr>
        <p:spPr>
          <a:xfrm>
            <a:off x="9231789" y="4261138"/>
            <a:ext cx="2107598" cy="1384995"/>
          </a:xfrm>
          <a:prstGeom prst="rect">
            <a:avLst/>
          </a:prstGeom>
          <a:noFill/>
          <a:ln>
            <a:solidFill>
              <a:schemeClr val="tx1"/>
            </a:solidFill>
          </a:ln>
        </p:spPr>
        <p:txBody>
          <a:bodyPr wrap="square" rtlCol="0">
            <a:noAutofit/>
          </a:bodyPr>
          <a:lstStyle/>
          <a:p>
            <a:pPr algn="ctr"/>
            <a:r>
              <a:rPr lang="en-US" sz="2800" dirty="0"/>
              <a:t>Extension to a </a:t>
            </a:r>
            <a:r>
              <a:rPr lang="en-US" sz="2800" dirty="0" smtClean="0"/>
              <a:t>Class E2 </a:t>
            </a:r>
            <a:r>
              <a:rPr lang="en-US" sz="2800" dirty="0"/>
              <a:t>surface </a:t>
            </a:r>
            <a:r>
              <a:rPr lang="en-US" sz="2800" dirty="0" smtClean="0"/>
              <a:t>area</a:t>
            </a:r>
            <a:endParaRPr lang="en-US" sz="2800" dirty="0"/>
          </a:p>
        </p:txBody>
      </p:sp>
      <p:sp>
        <p:nvSpPr>
          <p:cNvPr id="2" name="Freeform 1"/>
          <p:cNvSpPr/>
          <p:nvPr/>
        </p:nvSpPr>
        <p:spPr>
          <a:xfrm>
            <a:off x="6086475" y="1543050"/>
            <a:ext cx="1076325" cy="1657350"/>
          </a:xfrm>
          <a:custGeom>
            <a:avLst/>
            <a:gdLst>
              <a:gd name="connsiteX0" fmla="*/ 161925 w 1076325"/>
              <a:gd name="connsiteY0" fmla="*/ 0 h 1657350"/>
              <a:gd name="connsiteX1" fmla="*/ 1076325 w 1076325"/>
              <a:gd name="connsiteY1" fmla="*/ 114300 h 1657350"/>
              <a:gd name="connsiteX2" fmla="*/ 904875 w 1076325"/>
              <a:gd name="connsiteY2" fmla="*/ 1657350 h 1657350"/>
              <a:gd name="connsiteX3" fmla="*/ 609600 w 1076325"/>
              <a:gd name="connsiteY3" fmla="*/ 1524000 h 1657350"/>
              <a:gd name="connsiteX4" fmla="*/ 342900 w 1076325"/>
              <a:gd name="connsiteY4" fmla="*/ 1466850 h 1657350"/>
              <a:gd name="connsiteX5" fmla="*/ 85725 w 1076325"/>
              <a:gd name="connsiteY5" fmla="*/ 1466850 h 1657350"/>
              <a:gd name="connsiteX6" fmla="*/ 0 w 1076325"/>
              <a:gd name="connsiteY6" fmla="*/ 1514475 h 1657350"/>
              <a:gd name="connsiteX7" fmla="*/ 161925 w 1076325"/>
              <a:gd name="connsiteY7" fmla="*/ 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657350">
                <a:moveTo>
                  <a:pt x="161925" y="0"/>
                </a:moveTo>
                <a:lnTo>
                  <a:pt x="1076325" y="114300"/>
                </a:lnTo>
                <a:lnTo>
                  <a:pt x="904875" y="1657350"/>
                </a:lnTo>
                <a:lnTo>
                  <a:pt x="609600" y="1524000"/>
                </a:lnTo>
                <a:lnTo>
                  <a:pt x="342900" y="1466850"/>
                </a:lnTo>
                <a:lnTo>
                  <a:pt x="85725" y="1466850"/>
                </a:lnTo>
                <a:lnTo>
                  <a:pt x="0" y="1514475"/>
                </a:lnTo>
                <a:lnTo>
                  <a:pt x="161925" y="0"/>
                </a:lnTo>
                <a:close/>
              </a:path>
            </a:pathLst>
          </a:cu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17" idx="3"/>
          </p:cNvCxnSpPr>
          <p:nvPr/>
        </p:nvCxnSpPr>
        <p:spPr bwMode="auto">
          <a:xfrm flipH="1">
            <a:off x="4189124" y="2198914"/>
            <a:ext cx="1863333" cy="606431"/>
          </a:xfrm>
          <a:prstGeom prst="straightConnector1">
            <a:avLst/>
          </a:prstGeom>
          <a:noFill/>
          <a:ln w="53975"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Oval 5"/>
          <p:cNvSpPr/>
          <p:nvPr/>
        </p:nvSpPr>
        <p:spPr>
          <a:xfrm>
            <a:off x="5221389" y="3104045"/>
            <a:ext cx="2256044" cy="2288077"/>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Block Arc 19"/>
          <p:cNvSpPr/>
          <p:nvPr/>
        </p:nvSpPr>
        <p:spPr bwMode="auto">
          <a:xfrm rot="2628713">
            <a:off x="5365998" y="2884328"/>
            <a:ext cx="2144723" cy="2042303"/>
          </a:xfrm>
          <a:prstGeom prst="blockArc">
            <a:avLst>
              <a:gd name="adj1" fmla="val 10665240"/>
              <a:gd name="adj2" fmla="val 17464418"/>
              <a:gd name="adj3" fmla="val 18090"/>
            </a:avLst>
          </a:prstGeom>
          <a:noFill/>
          <a:ln w="79375">
            <a:solidFill>
              <a:srgbClr val="FF0000"/>
            </a:solidFill>
          </a:ln>
          <a:effectLst/>
          <a:ex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pPr>
            <a:endParaRPr lang="en-US" sz="2400">
              <a:latin typeface="Arial" charset="0"/>
            </a:endParaRPr>
          </a:p>
        </p:txBody>
      </p:sp>
      <p:cxnSp>
        <p:nvCxnSpPr>
          <p:cNvPr id="18" name="Straight Arrow Connector 17"/>
          <p:cNvCxnSpPr/>
          <p:nvPr/>
        </p:nvCxnSpPr>
        <p:spPr bwMode="auto">
          <a:xfrm flipH="1">
            <a:off x="4374181" y="4593265"/>
            <a:ext cx="847208" cy="238678"/>
          </a:xfrm>
          <a:prstGeom prst="straightConnector1">
            <a:avLst/>
          </a:prstGeom>
          <a:noFill/>
          <a:ln w="53975" cap="flat" cmpd="sng" algn="ctr">
            <a:solidFill>
              <a:srgbClr val="FF0000"/>
            </a:solidFill>
            <a:prstDash val="solid"/>
            <a:round/>
            <a:headEnd type="stealth"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52154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BD5A59089628444A97FDB19719C7662" ma:contentTypeVersion="0" ma:contentTypeDescription="Create a new document." ma:contentTypeScope="" ma:versionID="be0fabe0ae6f2185d64de918285cfad9">
  <xsd:schema xmlns:xsd="http://www.w3.org/2001/XMLSchema" xmlns:xs="http://www.w3.org/2001/XMLSchema" xmlns:p="http://schemas.microsoft.com/office/2006/metadata/properties" xmlns:ns2="428a51a3-9dcf-4c6f-9a55-61372affcb0a" targetNamespace="http://schemas.microsoft.com/office/2006/metadata/properties" ma:root="true" ma:fieldsID="ec745d5683c10368a045a9a82c77002a" ns2:_="">
    <xsd:import namespace="428a51a3-9dcf-4c6f-9a55-61372affcb0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a51a3-9dcf-4c6f-9a55-61372affcb0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28a51a3-9dcf-4c6f-9a55-61372affcb0a">RTM6TA4XVDRF-1327110355-226</_dlc_DocId>
    <_dlc_DocIdUrl xmlns="428a51a3-9dcf-4c6f-9a55-61372affcb0a">
      <Url>https://avssp.faa.gov/avs/afs800/connectU/_layouts/15/DocIdRedir.aspx?ID=RTM6TA4XVDRF-1327110355-226</Url>
      <Description>RTM6TA4XVDRF-1327110355-226</Description>
    </_dlc_DocIdUrl>
  </documentManagement>
</p:properties>
</file>

<file path=customXml/itemProps1.xml><?xml version="1.0" encoding="utf-8"?>
<ds:datastoreItem xmlns:ds="http://schemas.openxmlformats.org/officeDocument/2006/customXml" ds:itemID="{2CB01A12-D8F9-46CD-8BB2-3DF588CEF0C0}">
  <ds:schemaRefs>
    <ds:schemaRef ds:uri="http://schemas.microsoft.com/sharepoint/v3/contenttype/forms"/>
  </ds:schemaRefs>
</ds:datastoreItem>
</file>

<file path=customXml/itemProps2.xml><?xml version="1.0" encoding="utf-8"?>
<ds:datastoreItem xmlns:ds="http://schemas.openxmlformats.org/officeDocument/2006/customXml" ds:itemID="{795325B6-563A-49F4-B7B0-7C605919F6D5}">
  <ds:schemaRefs>
    <ds:schemaRef ds:uri="http://schemas.microsoft.com/sharepoint/events"/>
  </ds:schemaRefs>
</ds:datastoreItem>
</file>

<file path=customXml/itemProps3.xml><?xml version="1.0" encoding="utf-8"?>
<ds:datastoreItem xmlns:ds="http://schemas.openxmlformats.org/officeDocument/2006/customXml" ds:itemID="{B0DCFD43-3CC1-41F7-A0F7-E4BF82BE3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8a51a3-9dcf-4c6f-9a55-61372affcb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B262E57-BBD0-431A-A87A-4DE79AAF022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28a51a3-9dcf-4c6f-9a55-61372affcb0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3755</TotalTime>
  <Words>862</Words>
  <Application>Microsoft Office PowerPoint</Application>
  <PresentationFormat>Widescreen</PresentationFormat>
  <Paragraphs>212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Calibri Light</vt:lpstr>
      <vt:lpstr>Times New Roman</vt:lpstr>
      <vt:lpstr>Office Theme</vt:lpstr>
      <vt:lpstr>Class E Airspace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Ferrell</dc:creator>
  <cp:lastModifiedBy>Morris, Kevin (FAA)</cp:lastModifiedBy>
  <cp:revision>173</cp:revision>
  <dcterms:created xsi:type="dcterms:W3CDTF">2017-10-11T18:03:22Z</dcterms:created>
  <dcterms:modified xsi:type="dcterms:W3CDTF">2019-10-03T12:51:34Z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0x0101001BD5A59089628444A97FDB19719C7662</vt:lpwstr>
  </property>
  <property fmtid="{D5CDD505-2E9C-101B-9397-08002B2CF9AE}" pid="3" name="_dlc_DocIdItemGuid">
    <vt:lpwstr>1e07a60f-13f7-4785-9940-985cdc7e0376</vt:lpwstr>
  </property>
</Properties>
</file>