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5391" t="5376" r="40967" b="57634"/>
          <a:stretch>
            <a:fillRect/>
          </a:stretch>
        </p:blipFill>
        <p:spPr>
          <a:xfrm>
            <a:off x="159026" y="212034"/>
            <a:ext cx="1285464" cy="113968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xfrm>
            <a:off x="11514325" y="6459897"/>
            <a:ext cx="375206" cy="3835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" name="Title Text"/>
          <p:cNvSpPr txBox="1"/>
          <p:nvPr>
            <p:ph type="title"/>
          </p:nvPr>
        </p:nvSpPr>
        <p:spPr>
          <a:xfrm>
            <a:off x="1621410" y="167158"/>
            <a:ext cx="9732390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5391" t="5376" r="40967" b="57634"/>
          <a:stretch>
            <a:fillRect/>
          </a:stretch>
        </p:blipFill>
        <p:spPr>
          <a:xfrm>
            <a:off x="159026" y="212034"/>
            <a:ext cx="1285464" cy="113968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itle Text"/>
          <p:cNvSpPr txBox="1"/>
          <p:nvPr>
            <p:ph type="title"/>
          </p:nvPr>
        </p:nvSpPr>
        <p:spPr>
          <a:xfrm>
            <a:off x="1611983" y="136525"/>
            <a:ext cx="9818018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xfrm>
            <a:off x="11514325" y="6459897"/>
            <a:ext cx="375206" cy="3835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5391" t="5376" r="40967" b="57634"/>
          <a:stretch>
            <a:fillRect/>
          </a:stretch>
        </p:blipFill>
        <p:spPr>
          <a:xfrm>
            <a:off x="159026" y="212034"/>
            <a:ext cx="1285464" cy="1139688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Title Text"/>
          <p:cNvSpPr txBox="1"/>
          <p:nvPr>
            <p:ph type="title"/>
          </p:nvPr>
        </p:nvSpPr>
        <p:spPr>
          <a:xfrm>
            <a:off x="1621410" y="188912"/>
            <a:ext cx="9732390" cy="13255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11514325" y="6459897"/>
            <a:ext cx="375206" cy="3835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5391" t="5376" r="40967" b="57634"/>
          <a:stretch>
            <a:fillRect/>
          </a:stretch>
        </p:blipFill>
        <p:spPr>
          <a:xfrm>
            <a:off x="159026" y="212034"/>
            <a:ext cx="1285464" cy="1139688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le Text"/>
          <p:cNvSpPr txBox="1"/>
          <p:nvPr>
            <p:ph type="title"/>
          </p:nvPr>
        </p:nvSpPr>
        <p:spPr>
          <a:xfrm>
            <a:off x="1602555" y="149242"/>
            <a:ext cx="9751244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11514325" y="6459897"/>
            <a:ext cx="375206" cy="3835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5391" t="5376" r="40967" b="57634"/>
          <a:stretch>
            <a:fillRect/>
          </a:stretch>
        </p:blipFill>
        <p:spPr>
          <a:xfrm>
            <a:off x="159026" y="212034"/>
            <a:ext cx="1285464" cy="1139688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Body Level One…"/>
          <p:cNvSpPr txBox="1"/>
          <p:nvPr>
            <p:ph type="body" sz="half" idx="1"/>
          </p:nvPr>
        </p:nvSpPr>
        <p:spPr>
          <a:xfrm>
            <a:off x="5183187" y="2057400"/>
            <a:ext cx="6172201" cy="38036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defRPr sz="2400"/>
            </a:lvl2pPr>
            <a:lvl3pPr marL="1143000" indent="-228600">
              <a:defRPr sz="2400"/>
            </a:lvl3pPr>
            <a:lvl4pPr marL="1645920" indent="-274320">
              <a:defRPr sz="2400"/>
            </a:lvl4pPr>
            <a:lvl5pPr marL="2103120" indent="-274320"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2400"/>
            </a:pP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1514325" y="6459897"/>
            <a:ext cx="375206" cy="3835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9" name="Title Text"/>
          <p:cNvSpPr txBox="1"/>
          <p:nvPr>
            <p:ph type="title"/>
          </p:nvPr>
        </p:nvSpPr>
        <p:spPr>
          <a:xfrm>
            <a:off x="1621410" y="167158"/>
            <a:ext cx="9732390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5391" t="5376" r="40967" b="57634"/>
          <a:stretch>
            <a:fillRect/>
          </a:stretch>
        </p:blipFill>
        <p:spPr>
          <a:xfrm>
            <a:off x="159026" y="212034"/>
            <a:ext cx="1285464" cy="1139688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Picture Placeholder 2"/>
          <p:cNvSpPr/>
          <p:nvPr>
            <p:ph type="pic" sz="half" idx="21"/>
          </p:nvPr>
        </p:nvSpPr>
        <p:spPr>
          <a:xfrm>
            <a:off x="5183187" y="2057400"/>
            <a:ext cx="6172201" cy="38036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78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xfrm>
            <a:off x="11514325" y="6459897"/>
            <a:ext cx="375206" cy="3835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xfrm>
            <a:off x="1621410" y="167158"/>
            <a:ext cx="9732390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56;p13"/>
          <p:cNvSpPr/>
          <p:nvPr/>
        </p:nvSpPr>
        <p:spPr>
          <a:xfrm>
            <a:off x="0" y="6656150"/>
            <a:ext cx="9231550" cy="201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60000"/>
              </a:gs>
              <a:gs pos="50000">
                <a:srgbClr val="AB0000"/>
              </a:gs>
              <a:gs pos="100000">
                <a:srgbClr val="CC0000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" name="Google Shape;58;p13"/>
          <p:cNvSpPr/>
          <p:nvPr/>
        </p:nvSpPr>
        <p:spPr>
          <a:xfrm rot="16202181">
            <a:off x="994997" y="5358766"/>
            <a:ext cx="511617" cy="2501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680"/>
                </a:moveTo>
                <a:lnTo>
                  <a:pt x="1768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68585"/>
              </a:gs>
              <a:gs pos="50000">
                <a:srgbClr val="C1C0C0"/>
              </a:gs>
              <a:gs pos="100000">
                <a:srgbClr val="E7E6E6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" name="Google Shape;57;p13"/>
          <p:cNvSpPr/>
          <p:nvPr/>
        </p:nvSpPr>
        <p:spPr>
          <a:xfrm>
            <a:off x="1" y="6421511"/>
            <a:ext cx="2501451" cy="445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10470"/>
              </a:gs>
              <a:gs pos="50000">
                <a:srgbClr val="1806A2"/>
              </a:gs>
              <a:gs pos="100000">
                <a:srgbClr val="1D07C1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5391" t="5376" r="40967" b="57634"/>
          <a:stretch>
            <a:fillRect/>
          </a:stretch>
        </p:blipFill>
        <p:spPr>
          <a:xfrm>
            <a:off x="159026" y="212034"/>
            <a:ext cx="1285464" cy="113968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56;p13"/>
          <p:cNvSpPr/>
          <p:nvPr/>
        </p:nvSpPr>
        <p:spPr>
          <a:xfrm>
            <a:off x="0" y="6656150"/>
            <a:ext cx="9231550" cy="201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60000"/>
              </a:gs>
              <a:gs pos="50000">
                <a:srgbClr val="AB0000"/>
              </a:gs>
              <a:gs pos="100000">
                <a:srgbClr val="CC0000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" name="Google Shape;58;p13"/>
          <p:cNvSpPr/>
          <p:nvPr/>
        </p:nvSpPr>
        <p:spPr>
          <a:xfrm rot="16202181">
            <a:off x="994997" y="5358766"/>
            <a:ext cx="511617" cy="2501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680"/>
                </a:moveTo>
                <a:lnTo>
                  <a:pt x="1768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68585"/>
              </a:gs>
              <a:gs pos="50000">
                <a:srgbClr val="C1C0C0"/>
              </a:gs>
              <a:gs pos="100000">
                <a:srgbClr val="E7E6E6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" name="Google Shape;57;p13"/>
          <p:cNvSpPr/>
          <p:nvPr/>
        </p:nvSpPr>
        <p:spPr>
          <a:xfrm>
            <a:off x="1" y="6421511"/>
            <a:ext cx="2501451" cy="445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10470"/>
              </a:gs>
              <a:gs pos="50000">
                <a:srgbClr val="1806A2"/>
              </a:gs>
              <a:gs pos="100000">
                <a:srgbClr val="1D07C1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2993456" y="2349542"/>
            <a:ext cx="7931826" cy="218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Rectangle 1"/>
          <p:cNvSpPr/>
          <p:nvPr/>
        </p:nvSpPr>
        <p:spPr>
          <a:xfrm>
            <a:off x="88490" y="98322"/>
            <a:ext cx="1504336" cy="14453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635" y="1822174"/>
            <a:ext cx="2396436" cy="308113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5892800" y="6356350"/>
            <a:ext cx="2844800" cy="3835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600">
                <a:solidFill>
                  <a:srgbClr val="BDBDB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flitetest.com/pages/safetyguidelines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MS-111…"/>
          <p:cNvSpPr txBox="1"/>
          <p:nvPr/>
        </p:nvSpPr>
        <p:spPr>
          <a:xfrm>
            <a:off x="3681173" y="503490"/>
            <a:ext cx="7328997" cy="523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600"/>
            </a:pPr>
            <a:r>
              <a:t>MS-111 </a:t>
            </a:r>
          </a:p>
          <a:p>
            <a:pPr algn="ctr">
              <a:defRPr sz="8600"/>
            </a:pPr>
            <a:r>
              <a:t>sUAS </a:t>
            </a:r>
            <a:br/>
            <a:r>
              <a:t>Basic CAP </a:t>
            </a:r>
          </a:p>
          <a:p>
            <a:pPr algn="ctr">
              <a:defRPr sz="8600"/>
            </a:pPr>
            <a:r>
              <a:t>Training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5"/>
          <p:cNvSpPr txBox="1"/>
          <p:nvPr/>
        </p:nvSpPr>
        <p:spPr>
          <a:xfrm>
            <a:off x="601716" y="515757"/>
            <a:ext cx="10988568" cy="76454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latin typeface="BauerBodni Titl BT"/>
                <a:ea typeface="BauerBodni Titl BT"/>
                <a:cs typeface="BauerBodni Titl BT"/>
                <a:sym typeface="BauerBodni Titl BT"/>
              </a:defRPr>
            </a:lvl1pPr>
          </a:lstStyle>
          <a:p>
            <a:pPr/>
            <a:r>
              <a:t>Safety Underpins Everything We Do</a:t>
            </a:r>
          </a:p>
        </p:txBody>
      </p:sp>
      <p:sp>
        <p:nvSpPr>
          <p:cNvPr id="154" name="“UAS are Toys” indicates lack of appreciation of the responsibilities inherent in aviation.…"/>
          <p:cNvSpPr txBox="1"/>
          <p:nvPr/>
        </p:nvSpPr>
        <p:spPr>
          <a:xfrm>
            <a:off x="1611677" y="1994045"/>
            <a:ext cx="8618414" cy="3558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30188" indent="-230188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b="1" sz="2400">
                <a:solidFill>
                  <a:srgbClr val="333333"/>
                </a:solidFill>
              </a:defRPr>
            </a:pPr>
            <a:r>
              <a:t>“UAS are Toys” indicates lack of appreciation of the responsibilities inherent in aviation.</a:t>
            </a:r>
            <a:br/>
          </a:p>
          <a:p>
            <a:pPr marL="230188" indent="-230188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b="1" sz="2400">
                <a:solidFill>
                  <a:srgbClr val="333333"/>
                </a:solidFill>
              </a:defRPr>
            </a:pPr>
            <a:r>
              <a:t>These sUASs are a privilege we have because other squadrons have not had major safety issues. We will keep it that way.</a:t>
            </a:r>
            <a:br/>
          </a:p>
          <a:p>
            <a:pPr marL="230188" indent="-230188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b="1" sz="2400">
                <a:solidFill>
                  <a:srgbClr val="333333"/>
                </a:solidFill>
              </a:defRPr>
            </a:pPr>
            <a:r>
              <a:t>If you see what you think could be an unsafe situation SPEAK UP!</a:t>
            </a:r>
            <a:br/>
          </a:p>
          <a:p>
            <a:pPr marL="230188" indent="-230188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b="1" sz="2400">
                <a:solidFill>
                  <a:srgbClr val="333333"/>
                </a:solidFill>
              </a:defRPr>
            </a:pPr>
            <a:r>
              <a:t>Safety is everyones responsibility and duty to each other.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creen Shot 2022-05-09 at 11.45.41 AM.png" descr="Screen Shot 2022-05-09 at 11.45.4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92" y="129056"/>
            <a:ext cx="2675351" cy="4486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Screen Shot 2022-05-09 at 11.47.19 AM.png" descr="Screen Shot 2022-05-09 at 11.47.1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2892" y="124933"/>
            <a:ext cx="2680304" cy="4494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Screen Shot 2022-05-09 at 11.51.24 AM.png" descr="Screen Shot 2022-05-09 at 11.51.24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25817" y="129056"/>
            <a:ext cx="2673502" cy="4486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Screen Shot 2022-05-09 at 11.53.55 AM.png" descr="Screen Shot 2022-05-09 at 11.53.55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99385" y="2163487"/>
            <a:ext cx="2684017" cy="4494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creen Shot 2022-05-09 at 11.49.53 AM.png" descr="Screen Shot 2022-05-09 at 11.49.53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92056" y="129056"/>
            <a:ext cx="2677233" cy="4486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Screen Shot 2022-05-09 at 11.50.27 AM.png" descr="Screen Shot 2022-05-09 at 11.50.27 A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47285" y="2163487"/>
            <a:ext cx="2682154" cy="4494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creen Shot 2022-05-09 at 11.52.46 AM.png" descr="Screen Shot 2022-05-09 at 11.52.46 A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356402" y="2168334"/>
            <a:ext cx="2679126" cy="4485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Screen Shot 2022-05-09 at 11.46.20 AM.png" descr="Screen Shot 2022-05-09 at 11.46.20 AM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5690" y="2167611"/>
            <a:ext cx="2675304" cy="4486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Maintain altitude during drills…"/>
          <p:cNvSpPr txBox="1"/>
          <p:nvPr>
            <p:ph type="body" sz="quarter" idx="1"/>
          </p:nvPr>
        </p:nvSpPr>
        <p:spPr>
          <a:xfrm>
            <a:off x="228500" y="1668137"/>
            <a:ext cx="3176953" cy="4797649"/>
          </a:xfrm>
          <a:prstGeom prst="rect">
            <a:avLst/>
          </a:prstGeom>
        </p:spPr>
        <p:txBody>
          <a:bodyPr/>
          <a:lstStyle/>
          <a:p>
            <a:pPr marL="282892" indent="-282892" defTabSz="905255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b="1" sz="1782">
                <a:latin typeface="+mj-lt"/>
                <a:ea typeface="+mj-ea"/>
                <a:cs typeface="+mj-cs"/>
                <a:sym typeface="Calibri"/>
              </a:defRPr>
            </a:pPr>
            <a:r>
              <a:t>Maintain altitude during drills</a:t>
            </a:r>
            <a:endParaRPr>
              <a:latin typeface="BauerBodni Titl BT"/>
              <a:ea typeface="BauerBodni Titl BT"/>
              <a:cs typeface="BauerBodni Titl BT"/>
              <a:sym typeface="BauerBodni Titl BT"/>
            </a:endParaRPr>
          </a:p>
          <a:p>
            <a:pPr marL="282892" indent="-282892" defTabSz="905255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b="1" sz="1782">
                <a:latin typeface="+mj-lt"/>
                <a:ea typeface="+mj-ea"/>
                <a:cs typeface="+mj-cs"/>
                <a:sym typeface="Calibri"/>
              </a:defRPr>
            </a:pPr>
            <a:r>
              <a:t>Do not go beyond the area of the drill</a:t>
            </a:r>
            <a:endParaRPr>
              <a:latin typeface="BauerBodni Titl BT"/>
              <a:ea typeface="BauerBodni Titl BT"/>
              <a:cs typeface="BauerBodni Titl BT"/>
              <a:sym typeface="BauerBodni Titl BT"/>
            </a:endParaRPr>
          </a:p>
          <a:p>
            <a:pPr marL="282892" indent="-282892" defTabSz="905255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b="1" sz="1782">
                <a:latin typeface="+mj-lt"/>
                <a:ea typeface="+mj-ea"/>
                <a:cs typeface="+mj-cs"/>
                <a:sym typeface="Calibri"/>
              </a:defRPr>
            </a:pPr>
            <a:r>
              <a:t>Minimize landing in grass/dirt - Use LZ (landing zone) pad </a:t>
            </a:r>
            <a:endParaRPr>
              <a:latin typeface="BauerBodni Titl BT"/>
              <a:ea typeface="BauerBodni Titl BT"/>
              <a:cs typeface="BauerBodni Titl BT"/>
              <a:sym typeface="BauerBodni Titl BT"/>
            </a:endParaRPr>
          </a:p>
          <a:p>
            <a:pPr marL="282892" indent="-282892" defTabSz="905255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b="1" sz="1782">
                <a:latin typeface="+mj-lt"/>
                <a:ea typeface="+mj-ea"/>
                <a:cs typeface="+mj-cs"/>
                <a:sym typeface="Calibri"/>
              </a:defRPr>
            </a:pPr>
            <a:r>
              <a:t>Drills are meant for slow deliberate flight, not aggressive; stay in control</a:t>
            </a:r>
          </a:p>
          <a:p>
            <a:pPr marL="282892" indent="-282892" defTabSz="905255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b="1" sz="1782">
                <a:latin typeface="+mj-lt"/>
                <a:ea typeface="+mj-ea"/>
                <a:cs typeface="+mj-cs"/>
                <a:sym typeface="Calibri"/>
              </a:defRPr>
            </a:pPr>
            <a:r>
              <a:t>Repeat the drills until you are consistent</a:t>
            </a:r>
          </a:p>
          <a:p>
            <a:pPr marL="282892" indent="-282892" defTabSz="905255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b="1" sz="1782">
                <a:latin typeface="+mj-lt"/>
                <a:ea typeface="+mj-ea"/>
                <a:cs typeface="+mj-cs"/>
                <a:sym typeface="Calibri"/>
              </a:defRPr>
            </a:pPr>
            <a:r>
              <a:t>They will seem repetitive but they are teaching your brain how to control your fingers without you thinking about your fingers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7" name="Flying and Mini Training Dril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Flying and Mini Training Drills</a:t>
            </a:r>
          </a:p>
        </p:txBody>
      </p:sp>
      <p:pic>
        <p:nvPicPr>
          <p:cNvPr id="168" name="Untitled-1.jpg" descr="Untitled-1.jpg"/>
          <p:cNvPicPr>
            <a:picLocks noChangeAspect="1"/>
          </p:cNvPicPr>
          <p:nvPr/>
        </p:nvPicPr>
        <p:blipFill>
          <a:blip r:embed="rId2">
            <a:extLst/>
          </a:blip>
          <a:srcRect l="0" t="145" r="45301" b="145"/>
          <a:stretch>
            <a:fillRect/>
          </a:stretch>
        </p:blipFill>
        <p:spPr>
          <a:xfrm>
            <a:off x="7062123" y="2018868"/>
            <a:ext cx="1515612" cy="13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Untitled-3.jpg" descr="Untitled-3.jpg"/>
          <p:cNvPicPr>
            <a:picLocks noChangeAspect="1"/>
          </p:cNvPicPr>
          <p:nvPr/>
        </p:nvPicPr>
        <p:blipFill>
          <a:blip r:embed="rId3">
            <a:extLst/>
          </a:blip>
          <a:srcRect l="3024" t="39183" r="48799" b="0"/>
          <a:stretch>
            <a:fillRect/>
          </a:stretch>
        </p:blipFill>
        <p:spPr>
          <a:xfrm>
            <a:off x="9664428" y="1844141"/>
            <a:ext cx="1712038" cy="150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Untitled-10.jpg" descr="Untitled-10.jpg"/>
          <p:cNvPicPr>
            <a:picLocks noChangeAspect="1"/>
          </p:cNvPicPr>
          <p:nvPr/>
        </p:nvPicPr>
        <p:blipFill>
          <a:blip r:embed="rId4">
            <a:extLst/>
          </a:blip>
          <a:srcRect l="32118" t="27572" r="32982" b="11957"/>
          <a:stretch>
            <a:fillRect/>
          </a:stretch>
        </p:blipFill>
        <p:spPr>
          <a:xfrm>
            <a:off x="9841209" y="4230461"/>
            <a:ext cx="1581575" cy="1650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Untitled-9.jpg" descr="Untitled-9.jpg"/>
          <p:cNvPicPr>
            <a:picLocks noChangeAspect="1"/>
          </p:cNvPicPr>
          <p:nvPr/>
        </p:nvPicPr>
        <p:blipFill>
          <a:blip r:embed="rId5">
            <a:extLst/>
          </a:blip>
          <a:srcRect l="13801" t="27426" r="33836" b="11949"/>
          <a:stretch>
            <a:fillRect/>
          </a:stretch>
        </p:blipFill>
        <p:spPr>
          <a:xfrm>
            <a:off x="4288965" y="4230461"/>
            <a:ext cx="1628394" cy="1650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Untitled-4.jpg" descr="Untitled-4.jpg"/>
          <p:cNvPicPr>
            <a:picLocks noChangeAspect="1"/>
          </p:cNvPicPr>
          <p:nvPr/>
        </p:nvPicPr>
        <p:blipFill>
          <a:blip r:embed="rId6">
            <a:extLst/>
          </a:blip>
          <a:srcRect l="614" t="30521" r="39128" b="0"/>
          <a:stretch>
            <a:fillRect/>
          </a:stretch>
        </p:blipFill>
        <p:spPr>
          <a:xfrm>
            <a:off x="4230823" y="1826083"/>
            <a:ext cx="1744511" cy="1543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Untitled-6.jpg" descr="Untitled-6.jpg"/>
          <p:cNvPicPr>
            <a:picLocks noChangeAspect="1"/>
          </p:cNvPicPr>
          <p:nvPr/>
        </p:nvPicPr>
        <p:blipFill>
          <a:blip r:embed="rId7">
            <a:extLst/>
          </a:blip>
          <a:srcRect l="0" t="31549" r="39099" b="0"/>
          <a:stretch>
            <a:fillRect/>
          </a:stretch>
        </p:blipFill>
        <p:spPr>
          <a:xfrm>
            <a:off x="6915465" y="4230461"/>
            <a:ext cx="1927656" cy="1650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RUST Rules - USC 4480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TRUST Rules - USC 44809</a:t>
            </a:r>
          </a:p>
        </p:txBody>
      </p:sp>
      <p:sp>
        <p:nvSpPr>
          <p:cNvPr id="176" name="Fly only for recreational purposes…"/>
          <p:cNvSpPr txBox="1"/>
          <p:nvPr>
            <p:ph type="body" idx="1"/>
          </p:nvPr>
        </p:nvSpPr>
        <p:spPr>
          <a:xfrm>
            <a:off x="567933" y="1589142"/>
            <a:ext cx="11250740" cy="4804234"/>
          </a:xfrm>
          <a:prstGeom prst="rect">
            <a:avLst/>
          </a:prstGeom>
        </p:spPr>
        <p:txBody>
          <a:bodyPr/>
          <a:lstStyle/>
          <a:p>
            <a:pPr marL="213360" indent="-213360" defTabSz="213360">
              <a:lnSpc>
                <a:spcPct val="100000"/>
              </a:lnSpc>
              <a:spcBef>
                <a:spcPts val="0"/>
              </a:spcBef>
              <a:buFont typeface="Helvetica Neue"/>
              <a:buAutoNum type="arabicPeriod" startAt="1"/>
              <a:defRPr sz="17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Fly only for recreational purposes</a:t>
            </a:r>
          </a:p>
          <a:p>
            <a:pPr marL="213360" indent="-213360" defTabSz="213360">
              <a:lnSpc>
                <a:spcPct val="100000"/>
              </a:lnSpc>
              <a:spcBef>
                <a:spcPts val="0"/>
              </a:spcBef>
              <a:buFont typeface="Helvetica Neue"/>
              <a:buAutoNum type="arabicPeriod" startAt="1"/>
              <a:defRPr sz="17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Follow the safety guidelines of an FAA-recognized Community Based Organization or for now AC 91.5B</a:t>
            </a:r>
            <a:br/>
            <a:r>
              <a:t>ex)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https://www.flitetest.com/pages/safetyguidelines</a:t>
            </a:r>
          </a:p>
          <a:p>
            <a:pPr marL="213360" indent="-213360" defTabSz="213360">
              <a:lnSpc>
                <a:spcPct val="100000"/>
              </a:lnSpc>
              <a:spcBef>
                <a:spcPts val="0"/>
              </a:spcBef>
              <a:buFont typeface="Helvetica Neue"/>
              <a:buAutoNum type="arabicPeriod" startAt="1"/>
              <a:defRPr sz="17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Keep your drove within visual line of sight or use a visual observer</a:t>
            </a:r>
          </a:p>
          <a:p>
            <a:pPr marL="213360" indent="-213360" defTabSz="213360">
              <a:lnSpc>
                <a:spcPct val="100000"/>
              </a:lnSpc>
              <a:spcBef>
                <a:spcPts val="0"/>
              </a:spcBef>
              <a:buFont typeface="Helvetica Neue"/>
              <a:buAutoNum type="arabicPeriod" startAt="1"/>
              <a:defRPr sz="17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Give way to and do not interfere with manned aircraft</a:t>
            </a:r>
          </a:p>
          <a:p>
            <a:pPr marL="213360" indent="-213360" defTabSz="213360">
              <a:lnSpc>
                <a:spcPct val="100000"/>
              </a:lnSpc>
              <a:spcBef>
                <a:spcPts val="0"/>
              </a:spcBef>
              <a:buFont typeface="Helvetica Neue"/>
              <a:buAutoNum type="arabicPeriod" startAt="1"/>
              <a:defRPr sz="17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Get LAANC of DroneZone airspace approval to fly in not in Class G (uncontrolled) airspace</a:t>
            </a:r>
          </a:p>
          <a:p>
            <a:pPr marL="213360" indent="-213360" defTabSz="213360">
              <a:lnSpc>
                <a:spcPct val="100000"/>
              </a:lnSpc>
              <a:spcBef>
                <a:spcPts val="0"/>
              </a:spcBef>
              <a:buFont typeface="Helvetica Neue"/>
              <a:buAutoNum type="arabicPeriod" startAt="1"/>
              <a:defRPr sz="17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Fly at or below 400’ (or controlled airspace approved height)</a:t>
            </a:r>
          </a:p>
          <a:p>
            <a:pPr marL="213360" indent="-213360" defTabSz="213360">
              <a:lnSpc>
                <a:spcPct val="100000"/>
              </a:lnSpc>
              <a:spcBef>
                <a:spcPts val="0"/>
              </a:spcBef>
              <a:buFont typeface="Helvetica Neue"/>
              <a:buAutoNum type="arabicPeriod" startAt="1"/>
              <a:defRPr sz="17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Take TRUST (it is a FREE course and not a test) and carry proof you passed test</a:t>
            </a:r>
            <a:br/>
            <a:r>
              <a:t>Multiple website offer the course</a:t>
            </a:r>
          </a:p>
          <a:p>
            <a:pPr marL="213360" indent="-213360" defTabSz="213360">
              <a:lnSpc>
                <a:spcPct val="100000"/>
              </a:lnSpc>
              <a:spcBef>
                <a:spcPts val="0"/>
              </a:spcBef>
              <a:buFont typeface="Helvetica Neue"/>
              <a:buAutoNum type="arabicPeriod" startAt="1"/>
              <a:defRPr sz="17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Have current registration if your drone is over 250 gram mark it on outside of drone, carry proof of registration</a:t>
            </a:r>
          </a:p>
          <a:p>
            <a:pPr marL="213360" indent="-213360" defTabSz="213360">
              <a:lnSpc>
                <a:spcPct val="100000"/>
              </a:lnSpc>
              <a:spcBef>
                <a:spcPts val="0"/>
              </a:spcBef>
              <a:buFont typeface="Helvetica Neue"/>
              <a:buAutoNum type="arabicPeriod" startAt="1"/>
              <a:defRPr sz="17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Do not operate your drone in a dangerous manner.</a:t>
            </a:r>
            <a:br/>
            <a:r>
              <a:t>- Interfering with emergency response</a:t>
            </a:r>
            <a:br/>
            <a:r>
              <a:t>- Operating from a moving vehicle* or aircraft</a:t>
            </a:r>
            <a:br/>
            <a:r>
              <a:t>- Do not carry hazardous materials</a:t>
            </a:r>
            <a:br/>
            <a:r>
              <a:t>- Fly without doing a preflight inspection</a:t>
            </a:r>
            <a:br/>
            <a:r>
              <a:t>- While under the influence</a:t>
            </a:r>
            <a:br/>
            <a:r>
              <a:t>- Do not fly over people on in restricted airspace. </a:t>
            </a: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wo CAP Log Requir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 CAP Log Requirements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1" name="Screen Shot 2022-05-09 at 6.00.20 PM.png" descr="Screen Shot 2022-05-09 at 6.00.20 PM.png"/>
          <p:cNvPicPr>
            <a:picLocks noChangeAspect="1"/>
          </p:cNvPicPr>
          <p:nvPr/>
        </p:nvPicPr>
        <p:blipFill>
          <a:blip r:embed="rId2">
            <a:extLst/>
          </a:blip>
          <a:srcRect l="0" t="5305" r="0" b="0"/>
          <a:stretch>
            <a:fillRect/>
          </a:stretch>
        </p:blipFill>
        <p:spPr>
          <a:xfrm>
            <a:off x="87383" y="1380960"/>
            <a:ext cx="7039075" cy="5140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Screen Shot 2022-05-09 at 5.58.28 PM.png" descr="Screen Shot 2022-05-09 at 5.58.2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7365" y="2799404"/>
            <a:ext cx="7597657" cy="5537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Placeholder 2" descr="Picture Placeholder 2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9076" t="0" r="4373" b="0"/>
          <a:stretch>
            <a:fillRect/>
          </a:stretch>
        </p:blipFill>
        <p:spPr>
          <a:xfrm>
            <a:off x="5048931" y="1827703"/>
            <a:ext cx="6554201" cy="4258569"/>
          </a:xfrm>
          <a:prstGeom prst="rect">
            <a:avLst/>
          </a:prstGeom>
        </p:spPr>
      </p:pic>
      <p:sp>
        <p:nvSpPr>
          <p:cNvPr id="103" name="Occurred in April of 2019 as a corporate mission to support the State of Nebraska EMA post flooding."/>
          <p:cNvSpPr txBox="1"/>
          <p:nvPr>
            <p:ph type="body" sz="half" idx="1"/>
          </p:nvPr>
        </p:nvSpPr>
        <p:spPr>
          <a:xfrm>
            <a:off x="704655" y="1602033"/>
            <a:ext cx="3900012" cy="4513271"/>
          </a:xfrm>
          <a:prstGeom prst="rect">
            <a:avLst/>
          </a:prstGeom>
        </p:spPr>
        <p:txBody>
          <a:bodyPr anchor="ctr"/>
          <a:lstStyle>
            <a:lvl1pPr marL="230188" indent="-230188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defRPr sz="3600">
                <a:solidFill>
                  <a:srgbClr val="333333"/>
                </a:solidFill>
              </a:defRPr>
            </a:lvl1pPr>
          </a:lstStyle>
          <a:p>
            <a:pPr/>
            <a:r>
              <a:t>Occurred in April of 2019 as a corporate mission to support the State of Nebraska EMA post flooding.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xfrm>
            <a:off x="11649858" y="6459897"/>
            <a:ext cx="239673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CAP’s First sUAS Mi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CAP’s First sUAS Mission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AP sUAS Missions"/>
          <p:cNvSpPr txBox="1"/>
          <p:nvPr>
            <p:ph type="title"/>
          </p:nvPr>
        </p:nvSpPr>
        <p:spPr>
          <a:xfrm>
            <a:off x="369623" y="-229247"/>
            <a:ext cx="5305669" cy="218464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CAP sUAS Missions</a:t>
            </a:r>
          </a:p>
        </p:txBody>
      </p:sp>
      <p:sp>
        <p:nvSpPr>
          <p:cNvPr id="108" name="Small nimble sUASs with very high resolution imagery allow for the following missions.…"/>
          <p:cNvSpPr txBox="1"/>
          <p:nvPr>
            <p:ph type="body" sz="half" idx="4294967295"/>
          </p:nvPr>
        </p:nvSpPr>
        <p:spPr>
          <a:xfrm>
            <a:off x="468551" y="1481328"/>
            <a:ext cx="4955541" cy="4767072"/>
          </a:xfrm>
          <a:prstGeom prst="rect">
            <a:avLst/>
          </a:prstGeom>
        </p:spPr>
        <p:txBody>
          <a:bodyPr/>
          <a:lstStyle/>
          <a:p>
            <a:pPr marL="257175" indent="-25717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defRPr b="1" sz="1900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Small nimble sUASs with very high resolution imagery allow for the following missions.</a:t>
            </a:r>
          </a:p>
          <a:p>
            <a:pPr lvl="1" marL="600075" indent="-25717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defRPr b="1" sz="1900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Geo-referenced Emergency Response Imagery</a:t>
            </a:r>
          </a:p>
          <a:p>
            <a:pPr lvl="2" marL="857250" indent="-17145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defRPr b="1" sz="1800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Initial assessment of damage</a:t>
            </a:r>
          </a:p>
          <a:p>
            <a:pPr lvl="2" marL="857250" indent="-17145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defRPr b="1" sz="1800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Hi-resolution utilities assessment</a:t>
            </a:r>
          </a:p>
          <a:p>
            <a:pPr lvl="2" marL="857250" indent="-17145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defRPr b="1" sz="1800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Volumetric measurement of piles</a:t>
            </a:r>
            <a:endParaRPr sz="1300"/>
          </a:p>
          <a:p>
            <a:pPr lvl="1" marL="600075" indent="-25717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defRPr b="1" sz="1900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Environmental baselines and monitoring</a:t>
            </a:r>
          </a:p>
          <a:p>
            <a:pPr lvl="1" marL="600075" indent="-25717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defRPr b="1" sz="1900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Search and Find</a:t>
            </a:r>
          </a:p>
          <a:p>
            <a:pPr lvl="2" marL="942975" indent="-25717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defRPr b="1" sz="1900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1st mission October 2019 in Indiana</a:t>
            </a:r>
          </a:p>
          <a:p>
            <a:pPr lvl="1" marL="600075" indent="-25717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defRPr b="1" sz="1900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Facility management - critical infrastructure monitoring</a:t>
            </a:r>
          </a:p>
        </p:txBody>
      </p:sp>
      <p:pic>
        <p:nvPicPr>
          <p:cNvPr id="10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7153" y="977378"/>
            <a:ext cx="4347381" cy="5774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7514" y="1268291"/>
            <a:ext cx="2410713" cy="3630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UAS Mission Pilots must hold FAA Part 107 and be qualified as a CAP sUAS Mission Pilot (or be a member in trainee status, supervised by an sUAS Mission Pilot)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0188" indent="-230188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b="1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sUAS Mission Pilots must hold FAA Part 107 and be qualified as a CAP sUAS Mission Pilot (or be a member in trainee status, supervised by an sUAS Mission Pilot).</a:t>
            </a:r>
          </a:p>
          <a:p>
            <a:pPr marL="230188" indent="-230188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b="1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The minimum sUAS crew required for flight operations at any site is a pilot and technician.</a:t>
            </a:r>
          </a:p>
          <a:p>
            <a:pPr lvl="1" marL="687387" indent="-230187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b="1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Technician - an observer who maintains sterile flight area and is ready to take over control is pilot because incapacitated.</a:t>
            </a:r>
          </a:p>
          <a:p>
            <a:pPr marL="230188" indent="-230188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b="1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Preferably the crew will also have a recorder dedicated to maintaining checklist and flight logs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xfrm>
            <a:off x="11649858" y="6459897"/>
            <a:ext cx="239673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" name="Minor Mission sUAS Staff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Minor Mission sUAS Staffing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A 22 person sUAS response team is expected to support this level of Defense Support for Civil Authorities (DSCA) regional or national level respons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5584" indent="-225584" defTabSz="89611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b="1" sz="2744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 22 person sUAS response team is expected to support this level of Defense Support for Civil Authorities (DSCA) regional or national level response.</a:t>
            </a:r>
          </a:p>
          <a:p>
            <a:pPr lvl="1" marL="673640" indent="-225584" defTabSz="896111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defRPr b="1" sz="3136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 sUAS Team Leader (CAP IC qualified – preferably IC1 or 2)</a:t>
            </a:r>
          </a:p>
          <a:p>
            <a:pPr lvl="1" marL="673640" indent="-225584" defTabSz="896111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defRPr b="1" sz="3136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 sUAS Safety Officer (CAP MSO qualified)</a:t>
            </a:r>
          </a:p>
          <a:p>
            <a:pPr lvl="1" marL="673640" indent="-225584" defTabSz="896111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defRPr b="1" sz="3136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4 Mission Staff Assistants</a:t>
            </a:r>
          </a:p>
          <a:p>
            <a:pPr lvl="1" marL="673640" indent="-225584" defTabSz="896111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defRPr b="1" sz="3136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8 sUAS Mission Pilots (2 need to be Fixed Wing Qualified)</a:t>
            </a:r>
          </a:p>
          <a:p>
            <a:pPr lvl="1" marL="673640" indent="-225584" defTabSz="896111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defRPr b="1" sz="3136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8 sUAS Technicians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1649858" y="6459897"/>
            <a:ext cx="239673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8" name="Major Mission sUAS Staff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Major Mission sUAS Staffing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Placeholder 2" descr="Picture Placeholder 2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5201" t="19598" r="5201" b="6796"/>
          <a:stretch>
            <a:fillRect/>
          </a:stretch>
        </p:blipFill>
        <p:spPr>
          <a:xfrm>
            <a:off x="5183187" y="2057400"/>
            <a:ext cx="6172201" cy="3803650"/>
          </a:xfrm>
          <a:prstGeom prst="rect">
            <a:avLst/>
          </a:prstGeom>
        </p:spPr>
      </p:pic>
      <p:sp>
        <p:nvSpPr>
          <p:cNvPr id="121" name="VHF Radio Network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95659" indent="-195659" defTabSz="7772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 sz="2720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VHF Radio Network</a:t>
            </a:r>
          </a:p>
          <a:p>
            <a:pPr marL="195659" indent="-195659" defTabSz="7772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 sz="2720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Gas powered Generator</a:t>
            </a:r>
          </a:p>
          <a:p>
            <a:pPr marL="195659" indent="-195659" defTabSz="7772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 sz="2720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Mobile Office Equipment</a:t>
            </a:r>
          </a:p>
          <a:p>
            <a:pPr marL="195659" indent="-195659" defTabSz="7772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 sz="2720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Misson Drones*</a:t>
            </a:r>
          </a:p>
          <a:p>
            <a:pPr marL="195659" indent="-195659" defTabSz="7772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 sz="2720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4 forklift pallets (fit on USAF sized cargo pallet)</a:t>
            </a:r>
          </a:p>
          <a:p>
            <a:pPr marL="195659" indent="-195659" defTabSz="7772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 sz="2720">
                <a:solidFill>
                  <a:srgbClr val="3333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Military or civilian shipping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xfrm>
            <a:off x="11649858" y="6459897"/>
            <a:ext cx="239673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3" name="sUAS Packed Push Pack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sUAS Packed Push Package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2"/>
          <p:cNvGrpSpPr/>
          <p:nvPr/>
        </p:nvGrpSpPr>
        <p:grpSpPr>
          <a:xfrm>
            <a:off x="1937384" y="1146206"/>
            <a:ext cx="9309100" cy="2153949"/>
            <a:chOff x="0" y="0"/>
            <a:chExt cx="9309099" cy="2153948"/>
          </a:xfrm>
        </p:grpSpPr>
        <p:sp>
          <p:nvSpPr>
            <p:cNvPr id="125" name="Isosceles Triangle 4"/>
            <p:cNvSpPr/>
            <p:nvPr/>
          </p:nvSpPr>
          <p:spPr>
            <a:xfrm>
              <a:off x="258586" y="13950"/>
              <a:ext cx="9050514" cy="2134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B050"/>
            </a:solidFill>
            <a:ln w="5715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6" name="Isosceles Triangle 8"/>
            <p:cNvSpPr/>
            <p:nvPr/>
          </p:nvSpPr>
          <p:spPr>
            <a:xfrm rot="10800000">
              <a:off x="0" y="-1"/>
              <a:ext cx="9061757" cy="2153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0000"/>
            </a:solidFill>
            <a:ln w="5715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28" name="TextBox 9"/>
          <p:cNvSpPr txBox="1"/>
          <p:nvPr/>
        </p:nvSpPr>
        <p:spPr>
          <a:xfrm>
            <a:off x="2164328" y="1122795"/>
            <a:ext cx="3787914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800">
                <a:solidFill>
                  <a:srgbClr val="FFFF00"/>
                </a:solidFill>
                <a:latin typeface="BauerBodni Titl BT"/>
                <a:ea typeface="BauerBodni Titl BT"/>
                <a:cs typeface="BauerBodni Titl BT"/>
                <a:sym typeface="BauerBodni Titl BT"/>
              </a:defRPr>
            </a:lvl1pPr>
          </a:lstStyle>
          <a:p>
            <a:pPr/>
            <a:r>
              <a:t>RISK</a:t>
            </a:r>
          </a:p>
        </p:txBody>
      </p:sp>
      <p:sp>
        <p:nvSpPr>
          <p:cNvPr id="129" name="TextBox 10"/>
          <p:cNvSpPr txBox="1"/>
          <p:nvPr/>
        </p:nvSpPr>
        <p:spPr>
          <a:xfrm>
            <a:off x="3554577" y="1846397"/>
            <a:ext cx="7522517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4400">
                <a:solidFill>
                  <a:srgbClr val="FFFF00"/>
                </a:solidFill>
                <a:latin typeface="BauerBodni Titl BT"/>
                <a:ea typeface="BauerBodni Titl BT"/>
                <a:cs typeface="BauerBodni Titl BT"/>
                <a:sym typeface="BauerBodni Titl BT"/>
              </a:defRPr>
            </a:pPr>
            <a:r>
              <a:t>Standards </a:t>
            </a:r>
          </a:p>
          <a:p>
            <a:pPr algn="r">
              <a:defRPr sz="4400">
                <a:solidFill>
                  <a:srgbClr val="FFFF00"/>
                </a:solidFill>
                <a:latin typeface="BauerBodni Titl BT"/>
                <a:ea typeface="BauerBodni Titl BT"/>
                <a:cs typeface="BauerBodni Titl BT"/>
                <a:sym typeface="BauerBodni Titl BT"/>
              </a:defRPr>
            </a:pPr>
            <a:r>
              <a:t>Training &amp; Oversight</a:t>
            </a:r>
          </a:p>
        </p:txBody>
      </p:sp>
      <p:sp>
        <p:nvSpPr>
          <p:cNvPr id="130" name="Straight Connector 12"/>
          <p:cNvSpPr/>
          <p:nvPr/>
        </p:nvSpPr>
        <p:spPr>
          <a:xfrm>
            <a:off x="2572385" y="3339361"/>
            <a:ext cx="1" cy="819151"/>
          </a:xfrm>
          <a:prstGeom prst="line">
            <a:avLst/>
          </a:prstGeom>
          <a:ln w="5715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1" name="TextBox 13"/>
          <p:cNvSpPr txBox="1"/>
          <p:nvPr/>
        </p:nvSpPr>
        <p:spPr>
          <a:xfrm>
            <a:off x="2059305" y="4285511"/>
            <a:ext cx="173736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BauerBodni Titl BT"/>
                <a:ea typeface="BauerBodni Titl BT"/>
                <a:cs typeface="BauerBodni Titl BT"/>
                <a:sym typeface="BauerBodni Titl BT"/>
              </a:defRPr>
            </a:lvl1pPr>
          </a:lstStyle>
          <a:p>
            <a:pPr/>
            <a:r>
              <a:t>Current</a:t>
            </a:r>
          </a:p>
        </p:txBody>
      </p:sp>
      <p:sp>
        <p:nvSpPr>
          <p:cNvPr id="132" name="Straight Connector 14"/>
          <p:cNvSpPr/>
          <p:nvPr/>
        </p:nvSpPr>
        <p:spPr>
          <a:xfrm flipH="1">
            <a:off x="3689985" y="3339361"/>
            <a:ext cx="12701" cy="1098512"/>
          </a:xfrm>
          <a:prstGeom prst="line">
            <a:avLst/>
          </a:prstGeom>
          <a:ln w="5715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3" name="TextBox 15"/>
          <p:cNvSpPr txBox="1"/>
          <p:nvPr/>
        </p:nvSpPr>
        <p:spPr>
          <a:xfrm>
            <a:off x="3189605" y="4654843"/>
            <a:ext cx="173736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BauerBodni Titl BT"/>
                <a:ea typeface="BauerBodni Titl BT"/>
                <a:cs typeface="BauerBodni Titl BT"/>
                <a:sym typeface="BauerBodni Titl BT"/>
              </a:defRPr>
            </a:lvl1pPr>
          </a:lstStyle>
          <a:p>
            <a:pPr/>
            <a:r>
              <a:t>FAA Standards</a:t>
            </a:r>
          </a:p>
        </p:txBody>
      </p:sp>
      <p:sp>
        <p:nvSpPr>
          <p:cNvPr id="134" name="Straight Connector 20"/>
          <p:cNvSpPr/>
          <p:nvPr/>
        </p:nvSpPr>
        <p:spPr>
          <a:xfrm>
            <a:off x="4775836" y="3333011"/>
            <a:ext cx="1" cy="736122"/>
          </a:xfrm>
          <a:prstGeom prst="line">
            <a:avLst/>
          </a:prstGeom>
          <a:ln w="5715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5" name="TextBox 21"/>
          <p:cNvSpPr txBox="1"/>
          <p:nvPr/>
        </p:nvSpPr>
        <p:spPr>
          <a:xfrm>
            <a:off x="4041458" y="4108009"/>
            <a:ext cx="173736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BauerBodni Titl BT"/>
                <a:ea typeface="BauerBodni Titl BT"/>
                <a:cs typeface="BauerBodni Titl BT"/>
                <a:sym typeface="BauerBodni Titl BT"/>
              </a:defRPr>
            </a:lvl1pPr>
          </a:lstStyle>
          <a:p>
            <a:pPr/>
            <a:r>
              <a:t>USAF Standards</a:t>
            </a:r>
          </a:p>
        </p:txBody>
      </p:sp>
      <p:sp>
        <p:nvSpPr>
          <p:cNvPr id="136" name="Straight Connector 23"/>
          <p:cNvSpPr/>
          <p:nvPr/>
        </p:nvSpPr>
        <p:spPr>
          <a:xfrm>
            <a:off x="6052186" y="3355237"/>
            <a:ext cx="1" cy="1244524"/>
          </a:xfrm>
          <a:prstGeom prst="line">
            <a:avLst/>
          </a:prstGeom>
          <a:ln w="5715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7" name="TextBox 24"/>
          <p:cNvSpPr txBox="1"/>
          <p:nvPr/>
        </p:nvSpPr>
        <p:spPr>
          <a:xfrm>
            <a:off x="5233845" y="4654843"/>
            <a:ext cx="271617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BauerBodni Titl BT"/>
                <a:ea typeface="BauerBodni Titl BT"/>
                <a:cs typeface="BauerBodni Titl BT"/>
                <a:sym typeface="BauerBodni Titl BT"/>
              </a:defRPr>
            </a:lvl1pPr>
          </a:lstStyle>
          <a:p>
            <a:pPr/>
            <a:r>
              <a:t>CAPs Current Operations</a:t>
            </a:r>
          </a:p>
        </p:txBody>
      </p:sp>
      <p:sp>
        <p:nvSpPr>
          <p:cNvPr id="138" name="Left Brace 27"/>
          <p:cNvSpPr/>
          <p:nvPr/>
        </p:nvSpPr>
        <p:spPr>
          <a:xfrm rot="16200000">
            <a:off x="7447790" y="2656408"/>
            <a:ext cx="787401" cy="218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310"/>
                  <a:pt x="10800" y="20951"/>
                </a:cubicBezTo>
                <a:lnTo>
                  <a:pt x="10800" y="11449"/>
                </a:lnTo>
                <a:cubicBezTo>
                  <a:pt x="10800" y="11090"/>
                  <a:pt x="5965" y="10800"/>
                  <a:pt x="0" y="10800"/>
                </a:cubicBezTo>
                <a:cubicBezTo>
                  <a:pt x="5965" y="10800"/>
                  <a:pt x="10800" y="10510"/>
                  <a:pt x="10800" y="10151"/>
                </a:cubicBezTo>
                <a:lnTo>
                  <a:pt x="10800" y="649"/>
                </a:lnTo>
                <a:cubicBezTo>
                  <a:pt x="10800" y="290"/>
                  <a:pt x="15635" y="0"/>
                  <a:pt x="21600" y="0"/>
                </a:cubicBezTo>
              </a:path>
            </a:pathLst>
          </a:cu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9" name="TextBox 28"/>
          <p:cNvSpPr txBox="1"/>
          <p:nvPr/>
        </p:nvSpPr>
        <p:spPr>
          <a:xfrm>
            <a:off x="5722687" y="5342899"/>
            <a:ext cx="318629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BauerBodni Titl BT"/>
                <a:ea typeface="BauerBodni Titl BT"/>
                <a:cs typeface="BauerBodni Titl BT"/>
                <a:sym typeface="BauerBodni Titl BT"/>
              </a:defRPr>
            </a:lvl1pPr>
          </a:lstStyle>
          <a:p>
            <a:pPr/>
            <a:r>
              <a:t>CAPs Operations Goal</a:t>
            </a:r>
          </a:p>
        </p:txBody>
      </p:sp>
      <p:sp>
        <p:nvSpPr>
          <p:cNvPr id="140" name="Straight Arrow Connector 30"/>
          <p:cNvSpPr/>
          <p:nvPr/>
        </p:nvSpPr>
        <p:spPr>
          <a:xfrm flipH="1" flipV="1">
            <a:off x="7894710" y="4222011"/>
            <a:ext cx="672075" cy="1002707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43" name="Explosion 2 3"/>
          <p:cNvGrpSpPr/>
          <p:nvPr/>
        </p:nvGrpSpPr>
        <p:grpSpPr>
          <a:xfrm>
            <a:off x="1095109" y="3962464"/>
            <a:ext cx="2501022" cy="1717500"/>
            <a:chOff x="0" y="0"/>
            <a:chExt cx="2501020" cy="1717499"/>
          </a:xfrm>
        </p:grpSpPr>
        <p:sp>
          <p:nvSpPr>
            <p:cNvPr id="141" name="Shape"/>
            <p:cNvSpPr/>
            <p:nvPr/>
          </p:nvSpPr>
          <p:spPr>
            <a:xfrm>
              <a:off x="-1" y="-1"/>
              <a:ext cx="2501022" cy="17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62" y="4342"/>
                  </a:moveTo>
                  <a:lnTo>
                    <a:pt x="14790" y="0"/>
                  </a:lnTo>
                  <a:lnTo>
                    <a:pt x="14525" y="5777"/>
                  </a:lnTo>
                  <a:lnTo>
                    <a:pt x="18007" y="3172"/>
                  </a:lnTo>
                  <a:lnTo>
                    <a:pt x="16380" y="6532"/>
                  </a:lnTo>
                  <a:lnTo>
                    <a:pt x="21600" y="6645"/>
                  </a:lnTo>
                  <a:lnTo>
                    <a:pt x="16985" y="9402"/>
                  </a:lnTo>
                  <a:lnTo>
                    <a:pt x="18270" y="11290"/>
                  </a:lnTo>
                  <a:lnTo>
                    <a:pt x="16380" y="12310"/>
                  </a:lnTo>
                  <a:lnTo>
                    <a:pt x="18877" y="15632"/>
                  </a:lnTo>
                  <a:lnTo>
                    <a:pt x="14640" y="14350"/>
                  </a:lnTo>
                  <a:lnTo>
                    <a:pt x="14942" y="17370"/>
                  </a:lnTo>
                  <a:lnTo>
                    <a:pt x="12180" y="15935"/>
                  </a:lnTo>
                  <a:lnTo>
                    <a:pt x="11612" y="18842"/>
                  </a:lnTo>
                  <a:lnTo>
                    <a:pt x="9872" y="17370"/>
                  </a:lnTo>
                  <a:lnTo>
                    <a:pt x="8700" y="19712"/>
                  </a:lnTo>
                  <a:lnTo>
                    <a:pt x="7527" y="18125"/>
                  </a:lnTo>
                  <a:lnTo>
                    <a:pt x="4917" y="21600"/>
                  </a:lnTo>
                  <a:lnTo>
                    <a:pt x="4805" y="18240"/>
                  </a:lnTo>
                  <a:lnTo>
                    <a:pt x="1285" y="17825"/>
                  </a:lnTo>
                  <a:lnTo>
                    <a:pt x="3330" y="15370"/>
                  </a:lnTo>
                  <a:lnTo>
                    <a:pt x="0" y="12877"/>
                  </a:lnTo>
                  <a:lnTo>
                    <a:pt x="3935" y="11592"/>
                  </a:lnTo>
                  <a:lnTo>
                    <a:pt x="1172" y="8270"/>
                  </a:lnTo>
                  <a:lnTo>
                    <a:pt x="5372" y="7817"/>
                  </a:lnTo>
                  <a:lnTo>
                    <a:pt x="4502" y="3625"/>
                  </a:lnTo>
                  <a:lnTo>
                    <a:pt x="8550" y="6382"/>
                  </a:lnTo>
                  <a:lnTo>
                    <a:pt x="9722" y="1887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2" name="Basic Civil…"/>
            <p:cNvSpPr txBox="1"/>
            <p:nvPr/>
          </p:nvSpPr>
          <p:spPr>
            <a:xfrm>
              <a:off x="450799" y="261630"/>
              <a:ext cx="1523223" cy="1270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Basic Civil </a:t>
              </a:r>
            </a:p>
            <a:p>
              <a:pPr algn="ctr">
                <a:defRPr b="1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Drone Pilot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Minimum qualification standards and developed regul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1168" indent="-201168" defTabSz="804672">
              <a:spcBef>
                <a:spcPts val="800"/>
              </a:spcBef>
              <a:defRPr sz="2464"/>
            </a:pPr>
            <a:r>
              <a:t>Minimum qualification standards and developed regulations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Emphasis on training and repetition is key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Mission planning, approval, and reporting standards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Multiple person flight crews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Chain of Command and required record keeping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Programmed ORM (Operational Risk Management) sUAS Table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Established culture of discipline leads to safety and effectiveness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Support from outside agencies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sUAS don’t connect to the internet during flight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And…</a:t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11649858" y="6459897"/>
            <a:ext cx="239673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7" name="How CAP Mitigates the Ris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How CAP Mitigates the Risks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n established culture of discipline leads to safety and effectivene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established culture of discipline leads to safety and effectiveness</a:t>
            </a:r>
          </a:p>
          <a:p>
            <a:pPr/>
            <a:r>
              <a:t>Discipline is HARD because we aren’t built for it.</a:t>
            </a:r>
          </a:p>
          <a:p>
            <a:pPr lvl="1" marL="685800" indent="-228600"/>
            <a:r>
              <a:t>We have to work at being disciplined</a:t>
            </a:r>
          </a:p>
          <a:p>
            <a:pPr lvl="1" marL="685800" indent="-228600"/>
            <a:r>
              <a:t>Repetition is key</a:t>
            </a:r>
          </a:p>
          <a:p>
            <a:pPr lvl="1" marL="685800" indent="-228600"/>
            <a:r>
              <a:t>“OCD” is a superpower that can help maintain discipline</a:t>
            </a:r>
          </a:p>
          <a:p>
            <a:pPr/>
            <a:r>
              <a:t>Disciplined execution empowers the crew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11649858" y="6459897"/>
            <a:ext cx="239673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" name="…Discip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…Discipline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